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543" r:id="rId2"/>
    <p:sldId id="2212" r:id="rId3"/>
    <p:sldId id="2204" r:id="rId4"/>
    <p:sldId id="2205" r:id="rId5"/>
    <p:sldId id="2206" r:id="rId6"/>
    <p:sldId id="2242" r:id="rId7"/>
    <p:sldId id="2243" r:id="rId8"/>
    <p:sldId id="2207" r:id="rId9"/>
    <p:sldId id="2217" r:id="rId10"/>
    <p:sldId id="2208" r:id="rId11"/>
    <p:sldId id="2210" r:id="rId12"/>
    <p:sldId id="2213" r:id="rId13"/>
    <p:sldId id="2209" r:id="rId14"/>
    <p:sldId id="2231" r:id="rId15"/>
    <p:sldId id="2267" r:id="rId16"/>
    <p:sldId id="2232" r:id="rId17"/>
    <p:sldId id="2234" r:id="rId18"/>
    <p:sldId id="2233" r:id="rId19"/>
    <p:sldId id="2241" r:id="rId20"/>
    <p:sldId id="2230" r:id="rId21"/>
    <p:sldId id="2240" r:id="rId22"/>
    <p:sldId id="2266" r:id="rId23"/>
    <p:sldId id="2246" r:id="rId24"/>
    <p:sldId id="2248" r:id="rId25"/>
    <p:sldId id="2249" r:id="rId26"/>
    <p:sldId id="2250" r:id="rId27"/>
    <p:sldId id="2251" r:id="rId28"/>
    <p:sldId id="2244" r:id="rId29"/>
    <p:sldId id="2235" r:id="rId30"/>
    <p:sldId id="2236" r:id="rId31"/>
    <p:sldId id="2171" r:id="rId32"/>
    <p:sldId id="2191" r:id="rId33"/>
    <p:sldId id="2169" r:id="rId34"/>
    <p:sldId id="2239" r:id="rId35"/>
    <p:sldId id="2185" r:id="rId36"/>
    <p:sldId id="2188" r:id="rId37"/>
    <p:sldId id="2219" r:id="rId38"/>
    <p:sldId id="2220" r:id="rId39"/>
    <p:sldId id="2221" r:id="rId40"/>
    <p:sldId id="2222" r:id="rId41"/>
    <p:sldId id="2223" r:id="rId42"/>
    <p:sldId id="2225" r:id="rId43"/>
    <p:sldId id="2172" r:id="rId44"/>
    <p:sldId id="2193" r:id="rId45"/>
    <p:sldId id="2176" r:id="rId46"/>
    <p:sldId id="2194" r:id="rId47"/>
    <p:sldId id="2211" r:id="rId48"/>
    <p:sldId id="2252" r:id="rId49"/>
    <p:sldId id="2253" r:id="rId50"/>
    <p:sldId id="2254" r:id="rId51"/>
    <p:sldId id="2255" r:id="rId52"/>
    <p:sldId id="2256" r:id="rId53"/>
    <p:sldId id="2258" r:id="rId54"/>
    <p:sldId id="2265" r:id="rId55"/>
    <p:sldId id="2259" r:id="rId56"/>
    <p:sldId id="2261" r:id="rId57"/>
    <p:sldId id="2262" r:id="rId58"/>
    <p:sldId id="2260" r:id="rId59"/>
    <p:sldId id="2263" r:id="rId60"/>
    <p:sldId id="2264" r:id="rId61"/>
    <p:sldId id="2216" r:id="rId62"/>
    <p:sldId id="437" r:id="rId63"/>
    <p:sldId id="2202" r:id="rId64"/>
  </p:sldIdLst>
  <p:sldSz cx="9144000" cy="6858000" type="screen4x3"/>
  <p:notesSz cx="6934200" cy="9120188"/>
  <p:custDataLst>
    <p:tags r:id="rId67"/>
  </p:custDataLst>
  <p:defaultTextStyle>
    <a:defPPr>
      <a:defRPr lang="en-CA"/>
    </a:defPPr>
    <a:lvl1pPr algn="l" rtl="0" fontAlgn="base">
      <a:spcBef>
        <a:spcPct val="5000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AE1"/>
    <a:srgbClr val="FFF100"/>
    <a:srgbClr val="D0827C"/>
    <a:srgbClr val="CC00FF"/>
    <a:srgbClr val="FF0000"/>
    <a:srgbClr val="008456"/>
    <a:srgbClr val="92D050"/>
    <a:srgbClr val="FFFFFF"/>
    <a:srgbClr val="000066"/>
    <a:srgbClr val="89A8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07" autoAdjust="0"/>
    <p:restoredTop sz="98042" autoAdjust="0"/>
  </p:normalViewPr>
  <p:slideViewPr>
    <p:cSldViewPr>
      <p:cViewPr varScale="1">
        <p:scale>
          <a:sx n="68" d="100"/>
          <a:sy n="68" d="100"/>
        </p:scale>
        <p:origin x="918" y="78"/>
      </p:cViewPr>
      <p:guideLst>
        <p:guide orient="horz" pos="36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5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99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64575"/>
            <a:ext cx="30051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99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fld id="{62A4980E-5670-45B8-85CB-4C939B05FF0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8433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684213"/>
            <a:ext cx="4559300" cy="3419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32288"/>
            <a:ext cx="508635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64575"/>
            <a:ext cx="300513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Times New Roman" pitchFamily="18" charset="0"/>
              </a:defRPr>
            </a:lvl1pPr>
          </a:lstStyle>
          <a:p>
            <a:pPr>
              <a:defRPr/>
            </a:pPr>
            <a:fld id="{0A75B947-B4BD-4400-B83E-E64B6321811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8940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11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5801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12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49949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13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50704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14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7206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15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075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16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6998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17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41956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18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7425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19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9545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20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409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2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57696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21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3974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22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2727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5B947-B4BD-4400-B83E-E64B6321811D}" type="slidenum">
              <a:rPr lang="en-CA" smtClean="0"/>
              <a:pPr>
                <a:defRPr/>
              </a:pPr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613010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5B947-B4BD-4400-B83E-E64B6321811D}" type="slidenum">
              <a:rPr lang="en-CA" smtClean="0"/>
              <a:pPr>
                <a:defRPr/>
              </a:pPr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65914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5B947-B4BD-4400-B83E-E64B6321811D}" type="slidenum">
              <a:rPr lang="en-CA" smtClean="0"/>
              <a:pPr>
                <a:defRPr/>
              </a:pPr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47037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5B947-B4BD-4400-B83E-E64B6321811D}" type="slidenum">
              <a:rPr lang="en-CA" smtClean="0"/>
              <a:pPr>
                <a:defRPr/>
              </a:pPr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68234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75B947-B4BD-4400-B83E-E64B6321811D}" type="slidenum">
              <a:rPr lang="en-CA" smtClean="0"/>
              <a:pPr>
                <a:defRPr/>
              </a:pPr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30306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28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503428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29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41207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30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574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75502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31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97170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32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18824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33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26372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34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4293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35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09980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36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2883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37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61521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38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888028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39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020475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40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5548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446277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41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117849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42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13073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43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20216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44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41196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45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03278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46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29349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47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5934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48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6777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49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4199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50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469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83069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51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1169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52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67863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53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1716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54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52201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55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02488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56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3234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57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74143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58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8087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59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35835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60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715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6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93576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61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9002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fld id="{66C20537-C675-4F60-B5DF-AACBD446A65F}" type="slidenum">
              <a:rPr lang="en-CA" altLang="en-US" smtClean="0"/>
              <a:pPr eaLnBrk="1" hangingPunct="1">
                <a:spcBef>
                  <a:spcPct val="50000"/>
                </a:spcBef>
              </a:pPr>
              <a:t>62</a:t>
            </a:fld>
            <a:endParaRPr lang="en-CA" alt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5125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63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05808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8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97787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9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8188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 txBox="1">
            <a:spLocks noGrp="1" noChangeArrowheads="1"/>
          </p:cNvSpPr>
          <p:nvPr/>
        </p:nvSpPr>
        <p:spPr bwMode="auto">
          <a:xfrm>
            <a:off x="3929063" y="8664575"/>
            <a:ext cx="3005137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D94FF608-1439-4BAA-890A-4BBA6D7EFEB1}" type="slidenum">
              <a:rPr lang="en-CA" altLang="en-US" i="0"/>
              <a:pPr algn="r" eaLnBrk="1" hangingPunct="1">
                <a:spcBef>
                  <a:spcPct val="50000"/>
                </a:spcBef>
              </a:pPr>
              <a:t>10</a:t>
            </a:fld>
            <a:endParaRPr lang="en-CA" altLang="en-US" i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9425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055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385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711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255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708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914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551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421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6733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4247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862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9226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/>
              <a:t>Click to edit Master text styles</a:t>
            </a:r>
          </a:p>
          <a:p>
            <a:pPr lvl="1"/>
            <a:r>
              <a:rPr lang="en-CA" altLang="en-US"/>
              <a:t>Second level</a:t>
            </a:r>
          </a:p>
          <a:p>
            <a:pPr lvl="2"/>
            <a:r>
              <a:rPr lang="en-CA" altLang="en-US"/>
              <a:t>Third level</a:t>
            </a:r>
          </a:p>
          <a:p>
            <a:pPr lvl="3"/>
            <a:r>
              <a:rPr lang="en-CA" altLang="en-US"/>
              <a:t>Fourth level</a:t>
            </a:r>
          </a:p>
          <a:p>
            <a:pPr lvl="4"/>
            <a:r>
              <a:rPr lang="en-CA" alt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i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" name="Rectangle 7"/>
          <p:cNvSpPr>
            <a:spLocks noChangeArrowheads="1"/>
          </p:cNvSpPr>
          <p:nvPr userDrawn="1"/>
        </p:nvSpPr>
        <p:spPr bwMode="auto">
          <a:xfrm>
            <a:off x="8686800" y="6553200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6D60A903-75D2-46D4-8F19-6DF7CE178ED2}" type="slidenum">
              <a:rPr lang="en-CA" altLang="en-US" sz="1400" i="0" smtClean="0"/>
              <a:pPr algn="r" eaLnBrk="1" hangingPunct="1">
                <a:spcBef>
                  <a:spcPct val="0"/>
                </a:spcBef>
                <a:defRPr/>
              </a:pPr>
              <a:t>‹#›</a:t>
            </a:fld>
            <a:endParaRPr lang="en-CA" altLang="en-US" sz="1400" i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youtube.com/watch?v=xdIjYBtnvZU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9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youtube.com/watch?v=xdIjYBtnvZ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eecs.yorku.ca/~jeff/courses/fun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ecs.yorku.ca/~jeff/courses/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olframalpha.com/" TargetMode="Externa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30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41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olframalpha.com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20.pn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www.youtube.com/watch?v=xdIjYBtnvZU" TargetMode="Externa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lframalpha.com/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en.wikipedia.org/wiki/Orbit#Newtonian_analysis_of_orbital_mot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1752600" y="591574"/>
            <a:ext cx="7112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CA" altLang="en-US" sz="2400" i="0" dirty="0"/>
              <a:t>Lost lecture by Richard Feynman </a:t>
            </a:r>
            <a:br>
              <a:rPr lang="en-CA" altLang="en-US" sz="2400" i="0" dirty="0"/>
            </a:br>
            <a:r>
              <a:rPr lang="en-CA" altLang="en-US" sz="2400" i="0" dirty="0"/>
              <a:t>Geometric explanation of why earths orbit in ellipses.</a:t>
            </a:r>
            <a:br>
              <a:rPr lang="en-CA" altLang="en-US" sz="2400" i="0" dirty="0"/>
            </a:br>
            <a:r>
              <a:rPr lang="en-CA" altLang="en-US" sz="2400" i="0" dirty="0"/>
              <a:t>Images and learning from </a:t>
            </a:r>
            <a:r>
              <a:rPr lang="en-CA" altLang="en-US" sz="2400" i="0" dirty="0">
                <a:solidFill>
                  <a:srgbClr val="FF0000"/>
                </a:solidFill>
              </a:rPr>
              <a:t>youtube:3blue1brown </a:t>
            </a:r>
            <a:br>
              <a:rPr lang="en-CA" altLang="en-US" sz="2400" i="0" dirty="0">
                <a:solidFill>
                  <a:srgbClr val="FF0000"/>
                </a:solidFill>
              </a:rPr>
            </a:br>
            <a:r>
              <a:rPr lang="en-US" sz="2400" dirty="0">
                <a:hlinkClick r:id="rId3"/>
              </a:rPr>
              <a:t>https://www.youtube.com/watch?v=xdIjYBtnvZU</a:t>
            </a:r>
            <a:endParaRPr lang="en-US" altLang="en-US" sz="2400" i="0" dirty="0"/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83518-BB99-49A8-A4A3-C74C913A3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" t="3157" r="-825" b="3636"/>
          <a:stretch/>
        </p:blipFill>
        <p:spPr>
          <a:xfrm>
            <a:off x="141515" y="2367036"/>
            <a:ext cx="6538676" cy="3167539"/>
          </a:xfrm>
          <a:prstGeom prst="rect">
            <a:avLst/>
          </a:prstGeom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BDF8FA37-08C5-4414-972C-B6C00F90E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943600"/>
            <a:ext cx="281644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 b="1" i="0" dirty="0">
                <a:solidFill>
                  <a:schemeClr val="tx2"/>
                </a:solidFill>
              </a:rPr>
              <a:t>Jeff Edmonds </a:t>
            </a:r>
          </a:p>
          <a:p>
            <a:pPr algn="ctr" eaLnBrk="1" hangingPunct="1">
              <a:buFontTx/>
              <a:buNone/>
            </a:pPr>
            <a:r>
              <a:rPr lang="en-US" altLang="en-US" sz="2000" b="1" i="0" dirty="0">
                <a:solidFill>
                  <a:schemeClr val="tx2"/>
                </a:solidFill>
              </a:rPr>
              <a:t>York University</a:t>
            </a:r>
            <a:endParaRPr lang="en-US" altLang="en-US" sz="2000" b="1" i="0" dirty="0">
              <a:solidFill>
                <a:schemeClr val="accent2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2000" b="1" i="0" dirty="0">
              <a:solidFill>
                <a:schemeClr val="accent2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2000" b="1" i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FA8BD5-AFD7-4A66-8957-2900C33F55E9}"/>
              </a:ext>
            </a:extLst>
          </p:cNvPr>
          <p:cNvGrpSpPr/>
          <p:nvPr/>
        </p:nvGrpSpPr>
        <p:grpSpPr>
          <a:xfrm>
            <a:off x="5562600" y="2370770"/>
            <a:ext cx="4419600" cy="4109542"/>
            <a:chOff x="5486400" y="2291258"/>
            <a:chExt cx="4419600" cy="4109542"/>
          </a:xfrm>
        </p:grpSpPr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C39B08BD-57E7-495C-ADBC-9D64D3B792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0" y="5488029"/>
              <a:ext cx="4419600" cy="912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spcBef>
                  <a:spcPct val="0"/>
                </a:spcBef>
              </a:pPr>
              <a:r>
                <a:rPr lang="en-US" altLang="en-US" sz="2000" i="0" dirty="0">
                  <a:latin typeface="Arial" panose="020B0604020202020204" pitchFamily="34" charset="0"/>
                </a:rPr>
                <a:t>Grant Sanderson</a:t>
              </a:r>
            </a:p>
            <a:p>
              <a:pPr lvl="0" algn="ctr" eaLnBrk="0" hangingPunct="0">
                <a:spcBef>
                  <a:spcPct val="0"/>
                </a:spcBef>
              </a:pPr>
              <a:r>
                <a:rPr lang="en-US" altLang="en-US" sz="2000" i="0" dirty="0">
                  <a:latin typeface="Arial" panose="020B0604020202020204" pitchFamily="34" charset="0"/>
                </a:rPr>
                <a:t>of 3blue1brown</a:t>
              </a:r>
            </a:p>
          </p:txBody>
        </p:sp>
        <p:pic>
          <p:nvPicPr>
            <p:cNvPr id="8" name="Picture 4" descr="Image result for 3blue1brown">
              <a:extLst>
                <a:ext uri="{FF2B5EF4-FFF2-40B4-BE49-F238E27FC236}">
                  <a16:creationId xmlns:a16="http://schemas.microsoft.com/office/drawing/2014/main" id="{F6D41053-FBAD-43FA-9146-40E2A6C61A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4" t="1295" r="32183" b="18530"/>
            <a:stretch/>
          </p:blipFill>
          <p:spPr bwMode="auto">
            <a:xfrm>
              <a:off x="6640281" y="2291258"/>
              <a:ext cx="2304149" cy="2545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Image result for 3blue1brown">
              <a:extLst>
                <a:ext uri="{FF2B5EF4-FFF2-40B4-BE49-F238E27FC236}">
                  <a16:creationId xmlns:a16="http://schemas.microsoft.com/office/drawing/2014/main" id="{457FA312-C97C-4A14-A056-5BD711C0CD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4" t="42664" r="21346" b="29556"/>
            <a:stretch/>
          </p:blipFill>
          <p:spPr bwMode="auto">
            <a:xfrm>
              <a:off x="6622136" y="4836885"/>
              <a:ext cx="2304149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809" descr="Image may contain: 1 person, indoor">
            <a:extLst>
              <a:ext uri="{FF2B5EF4-FFF2-40B4-BE49-F238E27FC236}">
                <a16:creationId xmlns:a16="http://schemas.microsoft.com/office/drawing/2014/main" id="{225C86E1-C2B6-4740-94E8-CCB066ABD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516" b="48432"/>
          <a:stretch/>
        </p:blipFill>
        <p:spPr bwMode="auto">
          <a:xfrm>
            <a:off x="1891808" y="5727633"/>
            <a:ext cx="2242069" cy="110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BD236F6-3FDA-4F0D-8FF2-69A1B390F030}"/>
              </a:ext>
            </a:extLst>
          </p:cNvPr>
          <p:cNvGrpSpPr/>
          <p:nvPr/>
        </p:nvGrpSpPr>
        <p:grpSpPr>
          <a:xfrm>
            <a:off x="127001" y="638120"/>
            <a:ext cx="1473200" cy="1569660"/>
            <a:chOff x="243112" y="2436771"/>
            <a:chExt cx="4024087" cy="43450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9663D6-7350-4993-8B69-3CAAB7B27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92" t="-38" r="53330" b="1"/>
            <a:stretch/>
          </p:blipFill>
          <p:spPr>
            <a:xfrm>
              <a:off x="243112" y="2436771"/>
              <a:ext cx="4024087" cy="4345029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9F411CE-6BAA-4A13-A2E8-065B295541D8}"/>
                </a:ext>
              </a:extLst>
            </p:cNvPr>
            <p:cNvGrpSpPr/>
            <p:nvPr/>
          </p:nvGrpSpPr>
          <p:grpSpPr>
            <a:xfrm>
              <a:off x="2291219" y="3910448"/>
              <a:ext cx="1135468" cy="1101491"/>
              <a:chOff x="2291219" y="3529448"/>
              <a:chExt cx="1135468" cy="1101491"/>
            </a:xfrm>
          </p:grpSpPr>
          <p:pic>
            <p:nvPicPr>
              <p:cNvPr id="18" name="Picture 2" descr="Image result for sun">
                <a:extLst>
                  <a:ext uri="{FF2B5EF4-FFF2-40B4-BE49-F238E27FC236}">
                    <a16:creationId xmlns:a16="http://schemas.microsoft.com/office/drawing/2014/main" id="{6DC071A9-913B-4828-9B53-A7791A5F3B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2207" y="4220269"/>
                <a:ext cx="434480" cy="41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Image result for earth">
                <a:extLst>
                  <a:ext uri="{FF2B5EF4-FFF2-40B4-BE49-F238E27FC236}">
                    <a16:creationId xmlns:a16="http://schemas.microsoft.com/office/drawing/2014/main" id="{E7BDEF0C-335E-430F-8891-17E4FB9E85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81" t="1785" r="23392" b="-2514"/>
              <a:stretch/>
            </p:blipFill>
            <p:spPr bwMode="auto">
              <a:xfrm flipV="1">
                <a:off x="2291219" y="3529448"/>
                <a:ext cx="262799" cy="2653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88A4D8E-44F4-4457-868A-9FB6C7D2856E}"/>
                </a:ext>
              </a:extLst>
            </p:cNvPr>
            <p:cNvGrpSpPr/>
            <p:nvPr/>
          </p:nvGrpSpPr>
          <p:grpSpPr>
            <a:xfrm>
              <a:off x="2272406" y="4031582"/>
              <a:ext cx="935801" cy="762732"/>
              <a:chOff x="2272406" y="3650582"/>
              <a:chExt cx="935801" cy="76273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9306234-E2F4-4686-8633-5925F0BD4F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272406" y="3650582"/>
                <a:ext cx="143933" cy="75551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6AA0C28-DC7C-4767-9CF7-1B43A15BF8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60035" y="3650582"/>
                <a:ext cx="748172" cy="7627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4E28FD-416C-44D6-848F-41DCB856DB30}"/>
              </a:ext>
            </a:extLst>
          </p:cNvPr>
          <p:cNvCxnSpPr>
            <a:cxnSpLocks/>
          </p:cNvCxnSpPr>
          <p:nvPr/>
        </p:nvCxnSpPr>
        <p:spPr bwMode="auto">
          <a:xfrm flipH="1">
            <a:off x="1219200" y="2772228"/>
            <a:ext cx="2291447" cy="80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54E9F9-1642-4889-841D-7FCEDE0E5484}"/>
              </a:ext>
            </a:extLst>
          </p:cNvPr>
          <p:cNvSpPr/>
          <p:nvPr/>
        </p:nvSpPr>
        <p:spPr bwMode="auto">
          <a:xfrm>
            <a:off x="272142" y="2518229"/>
            <a:ext cx="3995060" cy="2112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590557FC-A7E1-43AD-80D1-95096973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068429"/>
            <a:ext cx="4419600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Jeff read some of</a:t>
            </a:r>
          </a:p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Richard Feynman books</a:t>
            </a: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but it is not in there. </a:t>
            </a:r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richard feynman books physics">
            <a:extLst>
              <a:ext uri="{FF2B5EF4-FFF2-40B4-BE49-F238E27FC236}">
                <a16:creationId xmlns:a16="http://schemas.microsoft.com/office/drawing/2014/main" id="{96221BB4-7E22-4491-91E0-ECEE158B3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486" y="2289694"/>
            <a:ext cx="2086533" cy="278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3D9F6B-8FC3-48E0-8D25-BB2B059FAE8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33" t="2414" r="51515" b="20632"/>
          <a:stretch/>
        </p:blipFill>
        <p:spPr>
          <a:xfrm>
            <a:off x="3671982" y="2304764"/>
            <a:ext cx="2843123" cy="2758789"/>
          </a:xfrm>
          <a:prstGeom prst="rect">
            <a:avLst/>
          </a:prstGeom>
        </p:spPr>
      </p:pic>
      <p:sp>
        <p:nvSpPr>
          <p:cNvPr id="15" name="Text Box 7">
            <a:extLst>
              <a:ext uri="{FF2B5EF4-FFF2-40B4-BE49-F238E27FC236}">
                <a16:creationId xmlns:a16="http://schemas.microsoft.com/office/drawing/2014/main" id="{FFBE4FAB-8883-4BEA-BFCE-93B5767F8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183229"/>
            <a:ext cx="4876800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Jeff heard they were </a:t>
            </a: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in the “lost lectures”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041E26-A3C0-467F-A88C-89719A0A50E7}"/>
              </a:ext>
            </a:extLst>
          </p:cNvPr>
          <p:cNvGrpSpPr/>
          <p:nvPr/>
        </p:nvGrpSpPr>
        <p:grpSpPr>
          <a:xfrm>
            <a:off x="76200" y="1120175"/>
            <a:ext cx="5561247" cy="1255222"/>
            <a:chOff x="533400" y="1120175"/>
            <a:chExt cx="5561247" cy="1255222"/>
          </a:xfrm>
        </p:grpSpPr>
        <p:pic>
          <p:nvPicPr>
            <p:cNvPr id="13" name="Picture 2" descr="Image result for newton">
              <a:extLst>
                <a:ext uri="{FF2B5EF4-FFF2-40B4-BE49-F238E27FC236}">
                  <a16:creationId xmlns:a16="http://schemas.microsoft.com/office/drawing/2014/main" id="{3198BBB2-857C-45D0-A522-4897D76816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120175"/>
              <a:ext cx="914400" cy="1255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FC23EC67-641E-4E09-91BC-808F0A60D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449429"/>
              <a:ext cx="5561247" cy="912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spcBef>
                  <a:spcPct val="0"/>
                </a:spcBef>
              </a:pPr>
              <a:r>
                <a:rPr lang="en-US" altLang="en-US" i="0" dirty="0">
                  <a:latin typeface="Arial" panose="020B0604020202020204" pitchFamily="34" charset="0"/>
                </a:rPr>
                <a:t>This was Newton’s proof?</a:t>
              </a:r>
              <a:endParaRPr lang="en-US" altLang="en-US" i="0" dirty="0">
                <a:solidFill>
                  <a:srgbClr val="CC00FF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602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4E28FD-416C-44D6-848F-41DCB856DB30}"/>
              </a:ext>
            </a:extLst>
          </p:cNvPr>
          <p:cNvCxnSpPr>
            <a:cxnSpLocks/>
          </p:cNvCxnSpPr>
          <p:nvPr/>
        </p:nvCxnSpPr>
        <p:spPr bwMode="auto">
          <a:xfrm flipH="1">
            <a:off x="1219200" y="3153228"/>
            <a:ext cx="2291447" cy="80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54E9F9-1642-4889-841D-7FCEDE0E5484}"/>
              </a:ext>
            </a:extLst>
          </p:cNvPr>
          <p:cNvSpPr/>
          <p:nvPr/>
        </p:nvSpPr>
        <p:spPr bwMode="auto">
          <a:xfrm>
            <a:off x="272142" y="2899229"/>
            <a:ext cx="3995060" cy="2112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9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916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7">
            <a:extLst>
              <a:ext uri="{FF2B5EF4-FFF2-40B4-BE49-F238E27FC236}">
                <a16:creationId xmlns:a16="http://schemas.microsoft.com/office/drawing/2014/main" id="{202E9E67-D723-4457-8600-31AFF3410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219200"/>
            <a:ext cx="5561247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And the proof is geometrical!</a:t>
            </a:r>
          </a:p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solidFill>
                  <a:srgbClr val="CC00FF"/>
                </a:solidFill>
                <a:latin typeface="Arial" panose="020B0604020202020204" pitchFamily="34" charset="0"/>
              </a:rPr>
              <a:t>And proves the sum to </a:t>
            </a:r>
            <a:br>
              <a:rPr lang="en-US" altLang="en-US" i="0" dirty="0">
                <a:solidFill>
                  <a:srgbClr val="CC00FF"/>
                </a:solidFill>
                <a:latin typeface="Arial" panose="020B0604020202020204" pitchFamily="34" charset="0"/>
              </a:rPr>
            </a:br>
            <a:r>
              <a:rPr lang="en-US" altLang="en-US" i="0" dirty="0">
                <a:solidFill>
                  <a:srgbClr val="CC00FF"/>
                </a:solidFill>
                <a:latin typeface="Arial" panose="020B0604020202020204" pitchFamily="34" charset="0"/>
              </a:rPr>
              <a:t>the two focal points is constant!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3C649F-4D10-45A2-8E1A-481F6BBE5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56" y="2438400"/>
            <a:ext cx="9067800" cy="4343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18CC2D3-3BE4-42B6-8289-5D2D405287DD}"/>
              </a:ext>
            </a:extLst>
          </p:cNvPr>
          <p:cNvGrpSpPr/>
          <p:nvPr/>
        </p:nvGrpSpPr>
        <p:grpSpPr>
          <a:xfrm>
            <a:off x="2291219" y="3927709"/>
            <a:ext cx="1128310" cy="1101491"/>
            <a:chOff x="2291219" y="3529448"/>
            <a:chExt cx="1128310" cy="1101491"/>
          </a:xfrm>
        </p:grpSpPr>
        <p:pic>
          <p:nvPicPr>
            <p:cNvPr id="12" name="Picture 2" descr="Image result for sun">
              <a:extLst>
                <a:ext uri="{FF2B5EF4-FFF2-40B4-BE49-F238E27FC236}">
                  <a16:creationId xmlns:a16="http://schemas.microsoft.com/office/drawing/2014/main" id="{CD75B752-8B61-4F00-A96B-B0AAAD59E8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5052" y="4220269"/>
              <a:ext cx="434477" cy="4106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Image result for earth">
              <a:extLst>
                <a:ext uri="{FF2B5EF4-FFF2-40B4-BE49-F238E27FC236}">
                  <a16:creationId xmlns:a16="http://schemas.microsoft.com/office/drawing/2014/main" id="{E2C1FAFF-384C-434C-A7B2-0E40B99D30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1" t="1785" r="23392" b="-2514"/>
            <a:stretch/>
          </p:blipFill>
          <p:spPr bwMode="auto">
            <a:xfrm flipV="1">
              <a:off x="2291219" y="3529448"/>
              <a:ext cx="262799" cy="265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3300420-7CF1-40D0-B19B-8ADABFA5B211}"/>
              </a:ext>
            </a:extLst>
          </p:cNvPr>
          <p:cNvSpPr/>
          <p:nvPr/>
        </p:nvSpPr>
        <p:spPr>
          <a:xfrm>
            <a:off x="4876800" y="4794314"/>
            <a:ext cx="41472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en-US" sz="5400" b="1" i="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</a:rPr>
              <a:t>Fantastic!!!!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7992E8-B683-4196-8D53-476C0B2F00F0}"/>
              </a:ext>
            </a:extLst>
          </p:cNvPr>
          <p:cNvGrpSpPr/>
          <p:nvPr/>
        </p:nvGrpSpPr>
        <p:grpSpPr>
          <a:xfrm>
            <a:off x="2272406" y="4031582"/>
            <a:ext cx="935801" cy="762732"/>
            <a:chOff x="2272406" y="3650582"/>
            <a:chExt cx="935801" cy="76273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6790242-B4E8-4CD6-9FA1-84F34C4A6F2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272406" y="3650582"/>
              <a:ext cx="143933" cy="75551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F38359E-1007-4CDE-8E36-8D753E25AD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460035" y="3650582"/>
              <a:ext cx="748172" cy="7627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76FE15-AB67-488C-8DA5-CA6EC11C8B4A}"/>
              </a:ext>
            </a:extLst>
          </p:cNvPr>
          <p:cNvGrpSpPr/>
          <p:nvPr/>
        </p:nvGrpSpPr>
        <p:grpSpPr>
          <a:xfrm>
            <a:off x="77553" y="1120175"/>
            <a:ext cx="5561247" cy="1255222"/>
            <a:chOff x="533400" y="1120175"/>
            <a:chExt cx="5561247" cy="1255222"/>
          </a:xfrm>
        </p:grpSpPr>
        <p:pic>
          <p:nvPicPr>
            <p:cNvPr id="1026" name="Picture 2" descr="Image result for newton">
              <a:extLst>
                <a:ext uri="{FF2B5EF4-FFF2-40B4-BE49-F238E27FC236}">
                  <a16:creationId xmlns:a16="http://schemas.microsoft.com/office/drawing/2014/main" id="{0058668C-F878-44E2-ACB7-38449B1E3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120175"/>
              <a:ext cx="914400" cy="1255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 Box 7">
              <a:extLst>
                <a:ext uri="{FF2B5EF4-FFF2-40B4-BE49-F238E27FC236}">
                  <a16:creationId xmlns:a16="http://schemas.microsoft.com/office/drawing/2014/main" id="{3D238A89-39F2-4999-8CFC-3CD83CF4C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" y="1449429"/>
              <a:ext cx="5561247" cy="912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spcBef>
                  <a:spcPct val="0"/>
                </a:spcBef>
              </a:pPr>
              <a:r>
                <a:rPr lang="en-US" altLang="en-US" i="0" dirty="0">
                  <a:latin typeface="Arial" panose="020B0604020202020204" pitchFamily="34" charset="0"/>
                </a:rPr>
                <a:t>This was Newton’s proof?</a:t>
              </a:r>
              <a:endParaRPr lang="en-US" altLang="en-US" i="0" dirty="0">
                <a:solidFill>
                  <a:srgbClr val="CC00FF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085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4E28FD-416C-44D6-848F-41DCB856DB30}"/>
              </a:ext>
            </a:extLst>
          </p:cNvPr>
          <p:cNvCxnSpPr>
            <a:cxnSpLocks/>
          </p:cNvCxnSpPr>
          <p:nvPr/>
        </p:nvCxnSpPr>
        <p:spPr bwMode="auto">
          <a:xfrm flipH="1">
            <a:off x="1219200" y="2772228"/>
            <a:ext cx="2291447" cy="80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54E9F9-1642-4889-841D-7FCEDE0E5484}"/>
              </a:ext>
            </a:extLst>
          </p:cNvPr>
          <p:cNvSpPr/>
          <p:nvPr/>
        </p:nvSpPr>
        <p:spPr bwMode="auto">
          <a:xfrm>
            <a:off x="272142" y="2518229"/>
            <a:ext cx="3995060" cy="2112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F984036-1313-4584-9C4F-E2F545799C4C}"/>
              </a:ext>
            </a:extLst>
          </p:cNvPr>
          <p:cNvGrpSpPr/>
          <p:nvPr/>
        </p:nvGrpSpPr>
        <p:grpSpPr>
          <a:xfrm>
            <a:off x="4495800" y="1066800"/>
            <a:ext cx="4419600" cy="5315279"/>
            <a:chOff x="4495800" y="1391584"/>
            <a:chExt cx="4419600" cy="5315279"/>
          </a:xfrm>
        </p:grpSpPr>
        <p:sp>
          <p:nvSpPr>
            <p:cNvPr id="27" name="Text Box 7">
              <a:extLst>
                <a:ext uri="{FF2B5EF4-FFF2-40B4-BE49-F238E27FC236}">
                  <a16:creationId xmlns:a16="http://schemas.microsoft.com/office/drawing/2014/main" id="{590557FC-A7E1-43AD-80D1-950969735E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5800" y="1391584"/>
              <a:ext cx="4419600" cy="912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spcBef>
                  <a:spcPct val="0"/>
                </a:spcBef>
              </a:pPr>
              <a:r>
                <a:rPr lang="en-US" altLang="en-US" i="0" dirty="0">
                  <a:latin typeface="Arial" panose="020B0604020202020204" pitchFamily="34" charset="0"/>
                </a:rPr>
                <a:t>Grant Sanderson</a:t>
              </a:r>
            </a:p>
            <a:p>
              <a:pPr lvl="0" algn="ctr" eaLnBrk="0" hangingPunct="0">
                <a:spcBef>
                  <a:spcPct val="0"/>
                </a:spcBef>
              </a:pPr>
              <a:r>
                <a:rPr lang="en-US" altLang="en-US" i="0" dirty="0">
                  <a:latin typeface="Arial" panose="020B0604020202020204" pitchFamily="34" charset="0"/>
                </a:rPr>
                <a:t>of 3blue1brown</a:t>
              </a:r>
              <a:br>
                <a:rPr lang="en-US" altLang="en-US" i="0" dirty="0">
                  <a:latin typeface="Arial" panose="020B0604020202020204" pitchFamily="34" charset="0"/>
                </a:rPr>
              </a:br>
              <a:r>
                <a:rPr lang="en-US" altLang="en-US" i="0" dirty="0">
                  <a:latin typeface="Arial" panose="020B0604020202020204" pitchFamily="34" charset="0"/>
                </a:rPr>
                <a:t>made a fantastic video on it!</a:t>
              </a:r>
            </a:p>
          </p:txBody>
        </p:sp>
        <p:pic>
          <p:nvPicPr>
            <p:cNvPr id="12292" name="Picture 4" descr="Image result for 3blue1brown">
              <a:extLst>
                <a:ext uri="{FF2B5EF4-FFF2-40B4-BE49-F238E27FC236}">
                  <a16:creationId xmlns:a16="http://schemas.microsoft.com/office/drawing/2014/main" id="{43369D18-56D0-4C2B-8FF1-6737D27EEF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4" t="1295" r="32183" b="18530"/>
            <a:stretch/>
          </p:blipFill>
          <p:spPr bwMode="auto">
            <a:xfrm>
              <a:off x="5445135" y="2621341"/>
              <a:ext cx="2608035" cy="2881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4" name="Picture 6" descr="Image result for 3blue1brown">
              <a:extLst>
                <a:ext uri="{FF2B5EF4-FFF2-40B4-BE49-F238E27FC236}">
                  <a16:creationId xmlns:a16="http://schemas.microsoft.com/office/drawing/2014/main" id="{37793D46-856B-4109-B9F6-7A5AAE728E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6" t="28849" r="21346" b="29556"/>
            <a:stretch/>
          </p:blipFill>
          <p:spPr bwMode="auto">
            <a:xfrm>
              <a:off x="5408849" y="5658152"/>
              <a:ext cx="2608035" cy="1048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9">
            <a:extLst>
              <a:ext uri="{FF2B5EF4-FFF2-40B4-BE49-F238E27FC236}">
                <a16:creationId xmlns:a16="http://schemas.microsoft.com/office/drawing/2014/main" id="{46E1E60D-3D7F-4049-85CA-E6F540523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0" y="6396335"/>
            <a:ext cx="7112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FF00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https://www.youtube.com/watch?v=xdIjYBtnvZU</a:t>
            </a:r>
            <a:endParaRPr lang="en-US" altLang="en-US" sz="2400" i="0" dirty="0">
              <a:solidFill>
                <a:srgbClr val="FF0000"/>
              </a:solidFill>
            </a:endParaRPr>
          </a:p>
        </p:txBody>
      </p:sp>
      <p:sp>
        <p:nvSpPr>
          <p:cNvPr id="17" name="Text Box 7">
            <a:extLst>
              <a:ext uri="{FF2B5EF4-FFF2-40B4-BE49-F238E27FC236}">
                <a16:creationId xmlns:a16="http://schemas.microsoft.com/office/drawing/2014/main" id="{202E9E67-D723-4457-8600-31AFF3410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399" y="4976873"/>
            <a:ext cx="5561247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Which is where Jeff learned it.</a:t>
            </a:r>
          </a:p>
        </p:txBody>
      </p:sp>
    </p:spTree>
    <p:extLst>
      <p:ext uri="{BB962C8B-B14F-4D97-AF65-F5344CB8AC3E}">
        <p14:creationId xmlns:p14="http://schemas.microsoft.com/office/powerpoint/2010/main" val="151755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4E28FD-416C-44D6-848F-41DCB856DB30}"/>
              </a:ext>
            </a:extLst>
          </p:cNvPr>
          <p:cNvCxnSpPr>
            <a:cxnSpLocks/>
          </p:cNvCxnSpPr>
          <p:nvPr/>
        </p:nvCxnSpPr>
        <p:spPr bwMode="auto">
          <a:xfrm flipH="1">
            <a:off x="1219200" y="2772228"/>
            <a:ext cx="2291447" cy="80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54E9F9-1642-4889-841D-7FCEDE0E5484}"/>
              </a:ext>
            </a:extLst>
          </p:cNvPr>
          <p:cNvSpPr/>
          <p:nvPr/>
        </p:nvSpPr>
        <p:spPr bwMode="auto">
          <a:xfrm>
            <a:off x="272142" y="2518229"/>
            <a:ext cx="3995060" cy="2112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7">
            <a:extLst>
              <a:ext uri="{FF2B5EF4-FFF2-40B4-BE49-F238E27FC236}">
                <a16:creationId xmlns:a16="http://schemas.microsoft.com/office/drawing/2014/main" id="{BF9DB843-9970-4315-ADE4-6FE59D3AF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905000"/>
            <a:ext cx="5561247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Why make ppt slides??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Arial" panose="020B0604020202020204" pitchFamily="34" charset="0"/>
              </a:rPr>
              <a:t>when there is such a great video?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Arial" panose="020B0604020202020204" pitchFamily="34" charset="0"/>
              </a:rPr>
              <a:t>And Jeff has no audience </a:t>
            </a: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for this material?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Because Jeff has a ppt slide </a:t>
            </a: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making addiction.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I guess there are worse addictions.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He hopes someone enjoys them.</a:t>
            </a: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                   </a:t>
            </a:r>
            <a:r>
              <a:rPr lang="en-US" altLang="en-US" sz="2000" i="0" dirty="0">
                <a:latin typeface="Arial" panose="020B0604020202020204" pitchFamily="34" charset="0"/>
              </a:rPr>
              <a:t>(Please let him know)</a:t>
            </a: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4064C76B-D29B-4F4F-B6C4-643026AAA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399" y="4976873"/>
            <a:ext cx="5561247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Which is where Jeff learned it.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F7A833-FB95-4779-8BB8-77CE2C7F42C0}"/>
              </a:ext>
            </a:extLst>
          </p:cNvPr>
          <p:cNvGrpSpPr/>
          <p:nvPr/>
        </p:nvGrpSpPr>
        <p:grpSpPr>
          <a:xfrm>
            <a:off x="76200" y="5701129"/>
            <a:ext cx="4582241" cy="1101339"/>
            <a:chOff x="1891808" y="5727633"/>
            <a:chExt cx="4582241" cy="1101339"/>
          </a:xfrm>
        </p:grpSpPr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CA03AC07-2C53-4779-AC53-D5796D917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5943600"/>
              <a:ext cx="2816449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000" b="1" i="0" dirty="0">
                  <a:solidFill>
                    <a:schemeClr val="tx2"/>
                  </a:solidFill>
                </a:rPr>
                <a:t>Jeff Edmonds </a:t>
              </a:r>
            </a:p>
            <a:p>
              <a:pPr algn="ctr" eaLnBrk="1" hangingPunct="1">
                <a:buFontTx/>
                <a:buNone/>
              </a:pPr>
              <a:r>
                <a:rPr lang="en-US" altLang="en-US" sz="2000" b="1" i="0" dirty="0">
                  <a:solidFill>
                    <a:schemeClr val="tx2"/>
                  </a:solidFill>
                </a:rPr>
                <a:t>York University</a:t>
              </a:r>
              <a:endParaRPr lang="en-US" altLang="en-US" sz="2000" b="1" i="0" dirty="0">
                <a:solidFill>
                  <a:schemeClr val="accent2"/>
                </a:solidFill>
              </a:endParaRPr>
            </a:p>
            <a:p>
              <a:pPr algn="ctr" eaLnBrk="1" hangingPunct="1">
                <a:buFontTx/>
                <a:buNone/>
              </a:pPr>
              <a:endParaRPr lang="en-US" altLang="en-US" sz="2000" b="1" i="0" dirty="0">
                <a:solidFill>
                  <a:schemeClr val="accent2"/>
                </a:solidFill>
              </a:endParaRPr>
            </a:p>
            <a:p>
              <a:pPr algn="ctr" eaLnBrk="1" hangingPunct="1">
                <a:buFontTx/>
                <a:buNone/>
              </a:pPr>
              <a:endParaRPr lang="en-US" altLang="en-US" sz="2000" b="1" i="0" dirty="0"/>
            </a:p>
          </p:txBody>
        </p:sp>
        <p:pic>
          <p:nvPicPr>
            <p:cNvPr id="19" name="Picture 809" descr="Image may contain: 1 person, indoor">
              <a:extLst>
                <a:ext uri="{FF2B5EF4-FFF2-40B4-BE49-F238E27FC236}">
                  <a16:creationId xmlns:a16="http://schemas.microsoft.com/office/drawing/2014/main" id="{CDB39C6F-D36D-4085-8F59-3E35C3E52F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516" b="48432"/>
            <a:stretch/>
          </p:blipFill>
          <p:spPr bwMode="auto">
            <a:xfrm>
              <a:off x="1891808" y="5727633"/>
              <a:ext cx="2242069" cy="1101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169BB78-42B6-466B-827D-E096DA0AF628}"/>
              </a:ext>
            </a:extLst>
          </p:cNvPr>
          <p:cNvSpPr/>
          <p:nvPr/>
        </p:nvSpPr>
        <p:spPr>
          <a:xfrm>
            <a:off x="4267200" y="5880888"/>
            <a:ext cx="53082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6"/>
              </a:rPr>
              <a:t>https://www.eecs.yorku.ca/~jeff/courses/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EFB7B0-63ED-4470-80E5-D7BBA2AC0FBE}"/>
              </a:ext>
            </a:extLst>
          </p:cNvPr>
          <p:cNvSpPr/>
          <p:nvPr/>
        </p:nvSpPr>
        <p:spPr>
          <a:xfrm>
            <a:off x="4267200" y="6331994"/>
            <a:ext cx="586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7"/>
              </a:rPr>
              <a:t>https://www.eecs.yorku.ca/~jeff/courses/fun/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186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62"/>
            <a:ext cx="93726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three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</a:rPr>
              <a:t>Kepler’s second law:</a:t>
            </a:r>
            <a:br>
              <a:rPr lang="en-US" altLang="en-US" i="0" dirty="0">
                <a:latin typeface="Calibri" panose="020F0502020204030204" pitchFamily="34" charset="0"/>
              </a:rPr>
            </a:br>
            <a:r>
              <a:rPr lang="en-US" altLang="en-US" i="0" dirty="0">
                <a:latin typeface="Calibri" panose="020F0502020204030204" pitchFamily="34" charset="0"/>
              </a:rPr>
              <a:t>In fixed time, same area traced out.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</a:rPr>
              <a:t>Newton’s Gravity: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</a:rPr>
              <a:t>Ellipse is formed by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4CB6990-9DE1-42B8-B069-6645F7E11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73444"/>
            <a:ext cx="2667000" cy="82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00336A-BBE1-4AF9-B30F-C6C9F3BAB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430304"/>
            <a:ext cx="2819400" cy="1427696"/>
          </a:xfrm>
          <a:prstGeom prst="rect">
            <a:avLst/>
          </a:prstGeom>
        </p:spPr>
      </p:pic>
      <p:pic>
        <p:nvPicPr>
          <p:cNvPr id="7" name="Picture 2" descr="Image result for kepler's second la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2299981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4FC102-B5CC-4755-BE6E-9C8F08FFEC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1252" y="1757362"/>
            <a:ext cx="3258859" cy="1495300"/>
          </a:xfrm>
          <a:prstGeom prst="rect">
            <a:avLst/>
          </a:prstGeom>
        </p:spPr>
      </p:pic>
      <p:pic>
        <p:nvPicPr>
          <p:cNvPr id="11" name="Picture 2" descr="Image result for light spreading out">
            <a:extLst>
              <a:ext uri="{FF2B5EF4-FFF2-40B4-BE49-F238E27FC236}">
                <a16:creationId xmlns:a16="http://schemas.microsoft.com/office/drawing/2014/main" id="{FE890544-9231-4C2D-8D00-90B0DAA01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3973444"/>
            <a:ext cx="2141544" cy="142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5C9C61F-3B48-4644-8E0A-0E9432AA8060}"/>
              </a:ext>
            </a:extLst>
          </p:cNvPr>
          <p:cNvSpPr/>
          <p:nvPr/>
        </p:nvSpPr>
        <p:spPr>
          <a:xfrm>
            <a:off x="5587522" y="1112907"/>
            <a:ext cx="24497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0" dirty="0">
                <a:latin typeface="Arial" panose="020B0604020202020204" pitchFamily="34" charset="0"/>
                <a:sym typeface="Wingdings" panose="05000000000000000000" pitchFamily="2" charset="2"/>
              </a:rPr>
              <a:t>Observed by Kepler</a:t>
            </a:r>
          </a:p>
          <a:p>
            <a:pPr marL="0" lvl="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0" dirty="0">
                <a:latin typeface="Arial" panose="020B060402020202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Proved by Newton.</a:t>
            </a:r>
            <a:endParaRPr lang="en-US" altLang="en-US" sz="20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22F319-DE58-4C1C-A371-975AADD94662}"/>
              </a:ext>
            </a:extLst>
          </p:cNvPr>
          <p:cNvSpPr/>
          <p:nvPr/>
        </p:nvSpPr>
        <p:spPr>
          <a:xfrm>
            <a:off x="5715000" y="3314700"/>
            <a:ext cx="30925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0" dirty="0">
                <a:latin typeface="Arial" panose="020B0604020202020204" pitchFamily="34" charset="0"/>
                <a:sym typeface="Wingdings" panose="05000000000000000000" pitchFamily="2" charset="2"/>
              </a:rPr>
              <a:t>Geometrically reasonable</a:t>
            </a:r>
          </a:p>
          <a:p>
            <a:pPr marL="0" lvl="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0" dirty="0">
                <a:latin typeface="Arial" panose="020B060402020202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Assumed by Newton.</a:t>
            </a:r>
            <a:endParaRPr lang="en-US" altLang="en-US" sz="20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BEB8D3-CD9A-4472-9BDF-4899FF5BAC2C}"/>
              </a:ext>
            </a:extLst>
          </p:cNvPr>
          <p:cNvSpPr/>
          <p:nvPr/>
        </p:nvSpPr>
        <p:spPr>
          <a:xfrm>
            <a:off x="5791200" y="5502414"/>
            <a:ext cx="2829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0" dirty="0">
                <a:latin typeface="Arial" panose="020B0604020202020204" pitchFamily="34" charset="0"/>
                <a:sym typeface="Wingdings" panose="05000000000000000000" pitchFamily="2" charset="2"/>
              </a:rPr>
              <a:t>Proved mathematically.</a:t>
            </a:r>
            <a:endParaRPr lang="en-US" altLang="en-US" sz="200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67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62"/>
            <a:ext cx="93726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three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</a:rPr>
              <a:t>Kepler’s second law:</a:t>
            </a:r>
            <a:br>
              <a:rPr lang="en-US" altLang="en-US" i="0" dirty="0">
                <a:latin typeface="Calibri" panose="020F0502020204030204" pitchFamily="34" charset="0"/>
              </a:rPr>
            </a:br>
            <a:r>
              <a:rPr lang="en-US" altLang="en-US" i="0" dirty="0">
                <a:latin typeface="Calibri" panose="020F0502020204030204" pitchFamily="34" charset="0"/>
              </a:rPr>
              <a:t>In fixed time, same area traced out.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</a:rPr>
              <a:t>Newton’s Gravity: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</a:rPr>
              <a:t>Ellipse is formed by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4CB6990-9DE1-42B8-B069-6645F7E11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73444"/>
            <a:ext cx="2667000" cy="82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00336A-BBE1-4AF9-B30F-C6C9F3BAB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5430304"/>
            <a:ext cx="2819400" cy="1427696"/>
          </a:xfrm>
          <a:prstGeom prst="rect">
            <a:avLst/>
          </a:prstGeom>
        </p:spPr>
      </p:pic>
      <p:pic>
        <p:nvPicPr>
          <p:cNvPr id="7" name="Picture 2" descr="Image result for kepler's second la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2299981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257800" y="1186622"/>
            <a:ext cx="3315870" cy="5595178"/>
            <a:chOff x="5257800" y="1186622"/>
            <a:chExt cx="3315870" cy="5595178"/>
          </a:xfrm>
        </p:grpSpPr>
        <p:sp>
          <p:nvSpPr>
            <p:cNvPr id="2" name="Rectangle 1"/>
            <p:cNvSpPr/>
            <p:nvPr/>
          </p:nvSpPr>
          <p:spPr>
            <a:xfrm>
              <a:off x="6074268" y="3733800"/>
              <a:ext cx="249940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lvl="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i="0" dirty="0">
                  <a:latin typeface="Arial" panose="020B0604020202020204" pitchFamily="34" charset="0"/>
                  <a:sym typeface="Wingdings" panose="05000000000000000000" pitchFamily="2" charset="2"/>
                </a:rPr>
                <a:t> Path is ellipse</a:t>
              </a:r>
              <a:endParaRPr lang="en-US" altLang="en-US" i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ight Brace 3"/>
            <p:cNvSpPr/>
            <p:nvPr/>
          </p:nvSpPr>
          <p:spPr bwMode="auto">
            <a:xfrm>
              <a:off x="5257800" y="1186622"/>
              <a:ext cx="838200" cy="5595178"/>
            </a:xfrm>
            <a:prstGeom prst="rightBrac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51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62"/>
            <a:ext cx="93726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three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3.  Ellipse is formed by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00336A-BBE1-4AF9-B30F-C6C9F3BAB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0"/>
            <a:ext cx="8276346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5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62"/>
            <a:ext cx="8839200" cy="118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three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AutoNum type="arabicPeriod" startAt="2"/>
            </a:pPr>
            <a:r>
              <a:rPr lang="en-US" altLang="en-US" i="0" dirty="0">
                <a:latin typeface="Calibri" panose="020F0502020204030204" pitchFamily="34" charset="0"/>
              </a:rPr>
              <a:t>Newton’s Gravity:</a:t>
            </a:r>
          </a:p>
          <a:p>
            <a:pPr marL="914400" lvl="1" indent="-4572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Shoot a cannon: </a:t>
            </a:r>
            <a:br>
              <a:rPr lang="en-US" altLang="en-US" i="0" dirty="0">
                <a:latin typeface="Calibri" panose="020F0502020204030204" pitchFamily="34" charset="0"/>
              </a:rPr>
            </a:br>
            <a:r>
              <a:rPr lang="en-US" altLang="en-US" i="0" dirty="0">
                <a:latin typeface="Calibri" panose="020F0502020204030204" pitchFamily="34" charset="0"/>
              </a:rPr>
              <a:t>   Its vertical falling and horizontal travelling are independent.</a:t>
            </a:r>
          </a:p>
          <a:p>
            <a:pPr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orbits as fal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4495800" cy="276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0" name="Group 1029"/>
          <p:cNvGrpSpPr/>
          <p:nvPr/>
        </p:nvGrpSpPr>
        <p:grpSpPr>
          <a:xfrm>
            <a:off x="0" y="2516649"/>
            <a:ext cx="4495800" cy="4285623"/>
            <a:chOff x="0" y="2516649"/>
            <a:chExt cx="4495800" cy="4285623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2516649"/>
              <a:ext cx="4495800" cy="4285623"/>
              <a:chOff x="1649164" y="3835022"/>
              <a:chExt cx="2527051" cy="2499469"/>
            </a:xfrm>
          </p:grpSpPr>
          <p:sp>
            <p:nvSpPr>
              <p:cNvPr id="2" name="Rectangle 1"/>
              <p:cNvSpPr/>
              <p:nvPr/>
            </p:nvSpPr>
            <p:spPr bwMode="auto">
              <a:xfrm>
                <a:off x="1828800" y="3835022"/>
                <a:ext cx="2347415" cy="2487528"/>
              </a:xfrm>
              <a:prstGeom prst="rect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CA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pic>
            <p:nvPicPr>
              <p:cNvPr id="1028" name="Picture 4" descr="Image result for orbits as falli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9164" y="3858794"/>
                <a:ext cx="2475697" cy="24756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8" name="Straight Connector 7"/>
            <p:cNvCxnSpPr/>
            <p:nvPr/>
          </p:nvCxnSpPr>
          <p:spPr bwMode="auto">
            <a:xfrm flipH="1" flipV="1">
              <a:off x="2398018" y="2895600"/>
              <a:ext cx="1399372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C00FF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flipH="1" flipV="1">
              <a:off x="3581400" y="2913949"/>
              <a:ext cx="0" cy="425203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C00FF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</p:cxnSp>
      </p:grpSp>
      <p:sp>
        <p:nvSpPr>
          <p:cNvPr id="5" name="Rectangle 4"/>
          <p:cNvSpPr/>
          <p:nvPr/>
        </p:nvSpPr>
        <p:spPr bwMode="auto">
          <a:xfrm>
            <a:off x="0" y="3325467"/>
            <a:ext cx="4572000" cy="3989733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-76200" y="5283356"/>
            <a:ext cx="4724400" cy="2184244"/>
          </a:xfrm>
          <a:prstGeom prst="rect">
            <a:avLst/>
          </a:prstGeom>
          <a:solidFill>
            <a:srgbClr val="0000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410200"/>
            <a:ext cx="8839200" cy="118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Near the earth, we assume that the rate of acceleration is a constant. 9.8 m/sec</a:t>
            </a:r>
            <a:r>
              <a:rPr lang="en-US" altLang="en-US" i="0" baseline="30000" dirty="0">
                <a:latin typeface="Calibri" panose="020F0502020204030204" pitchFamily="34" charset="0"/>
              </a:rPr>
              <a:t>2</a:t>
            </a:r>
            <a:r>
              <a:rPr lang="en-US" altLang="en-US" i="0" dirty="0">
                <a:latin typeface="Calibri" panose="020F0502020204030204" pitchFamily="34" charset="0"/>
              </a:rPr>
              <a:t>.</a:t>
            </a:r>
          </a:p>
          <a:p>
            <a:pPr marL="457200" indent="-4572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But further away, it decreases.</a:t>
            </a:r>
          </a:p>
        </p:txBody>
      </p:sp>
    </p:spTree>
    <p:extLst>
      <p:ext uri="{BB962C8B-B14F-4D97-AF65-F5344CB8AC3E}">
        <p14:creationId xmlns:p14="http://schemas.microsoft.com/office/powerpoint/2010/main" val="124125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10" name="Picture 2" descr="Image result for light spreading ou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447800"/>
            <a:ext cx="4000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spring const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53409"/>
            <a:ext cx="3894083" cy="26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148459"/>
            <a:ext cx="4648200" cy="133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Force of a spring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as the distance increases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increase proportionally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distances pulled</a:t>
            </a: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148459"/>
            <a:ext cx="4648200" cy="133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Intensity of light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as the distance increases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spreads out on area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area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radius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endParaRPr lang="en-US" altLang="en-US" i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decreases proportionally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982021"/>
            <a:ext cx="3048000" cy="647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CA" altLang="en-US" i="0" dirty="0">
                <a:latin typeface="Calibri" panose="020F0502020204030204" pitchFamily="34" charset="0"/>
              </a:rPr>
              <a:t>Force of gravity?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eaLnBrk="0" hangingPunct="0">
              <a:spcBef>
                <a:spcPct val="0"/>
              </a:spcBef>
            </a:pPr>
            <a:endParaRPr lang="en-US" altLang="en-US" i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62"/>
            <a:ext cx="8839200" cy="1189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three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AutoNum type="arabicPeriod" startAt="2"/>
            </a:pPr>
            <a:r>
              <a:rPr lang="en-US" altLang="en-US" i="0" dirty="0">
                <a:latin typeface="Calibri" panose="020F0502020204030204" pitchFamily="34" charset="0"/>
              </a:rPr>
              <a:t>Newton’s Gravity:</a:t>
            </a:r>
          </a:p>
        </p:txBody>
      </p:sp>
    </p:spTree>
    <p:extLst>
      <p:ext uri="{BB962C8B-B14F-4D97-AF65-F5344CB8AC3E}">
        <p14:creationId xmlns:p14="http://schemas.microsoft.com/office/powerpoint/2010/main" val="119668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62"/>
            <a:ext cx="93726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three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AutoNum type="arabicPeriod" startAt="2"/>
            </a:pPr>
            <a:r>
              <a:rPr lang="en-US" altLang="en-US" i="0" dirty="0">
                <a:latin typeface="Calibri" panose="020F0502020204030204" pitchFamily="34" charset="0"/>
              </a:rPr>
              <a:t>Newton’s Gravity:</a:t>
            </a:r>
          </a:p>
          <a:p>
            <a:pPr marL="457200" indent="-457200" eaLnBrk="0" hangingPunct="0">
              <a:spcBef>
                <a:spcPct val="0"/>
              </a:spcBef>
              <a:buAutoNum type="arabicPeriod" startAt="2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AutoNum type="arabicPeriod" startAt="2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Acceleration of earth falling towards the sun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is proportional to the force acting towards the sun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is proportional to 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altLang="en-US" i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(distance to sun)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lvl="1" eaLnBrk="0" hangingPunct="0">
              <a:spcBef>
                <a:spcPct val="0"/>
              </a:spcBef>
            </a:pP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</a:p>
          <a:p>
            <a:pPr lvl="1" eaLnBrk="0" hangingPunct="0">
              <a:spcBef>
                <a:spcPct val="0"/>
              </a:spcBef>
            </a:pP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a =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</a:t>
            </a:r>
            <a:r>
              <a:rPr lang="en-US" altLang="en-US" i="0" baseline="-25000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(change velocity / change in time)</a:t>
            </a:r>
          </a:p>
          <a:p>
            <a:pPr lvl="1" eaLnBrk="0" hangingPunct="0">
              <a:spcBef>
                <a:spcPct val="0"/>
              </a:spcBef>
            </a:pP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4CB6990-9DE1-42B8-B069-6645F7E11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2667000" cy="82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A2ADE3E-70EF-4103-8C1F-458B1AB21C85}"/>
              </a:ext>
            </a:extLst>
          </p:cNvPr>
          <p:cNvGrpSpPr/>
          <p:nvPr/>
        </p:nvGrpSpPr>
        <p:grpSpPr>
          <a:xfrm>
            <a:off x="2168856" y="4773800"/>
            <a:ext cx="4993944" cy="484000"/>
            <a:chOff x="2930856" y="1198088"/>
            <a:chExt cx="4993944" cy="4840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FDC49-5D2B-4106-A981-4C74E9E017FD}"/>
                </a:ext>
              </a:extLst>
            </p:cNvPr>
            <p:cNvSpPr/>
            <p:nvPr/>
          </p:nvSpPr>
          <p:spPr>
            <a:xfrm>
              <a:off x="3352800" y="1198088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B9910320-F760-4273-825A-39C90A866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FAEC9575-0EEC-4D16-BE8D-7AF580312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36DF32DC-18BE-4445-A98E-3658876E5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9">
                <a:extLst>
                  <a:ext uri="{FF2B5EF4-FFF2-40B4-BE49-F238E27FC236}">
                    <a16:creationId xmlns:a16="http://schemas.microsoft.com/office/drawing/2014/main" id="{683EF5F6-583E-47FF-882B-62CA73ACD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9AF9619D-25D1-431B-9F1A-1200ECBBF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3E346A0D-AB30-409C-AAD2-3CB5DFFA6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2">
                <a:extLst>
                  <a:ext uri="{FF2B5EF4-FFF2-40B4-BE49-F238E27FC236}">
                    <a16:creationId xmlns:a16="http://schemas.microsoft.com/office/drawing/2014/main" id="{42775834-CFE2-48D0-BDDD-F3EA2C3DF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CCFC81DE-240D-4055-9ED2-7974139A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344DE374-7650-41B8-8C8B-7E74D260F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34525DF6-DC8E-45AA-B903-133F4C759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ECA1647C-9092-4CF9-94C1-0DD159241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BC6DB2B1-5D0F-4D96-8B8F-871B9701B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8">
                <a:extLst>
                  <a:ext uri="{FF2B5EF4-FFF2-40B4-BE49-F238E27FC236}">
                    <a16:creationId xmlns:a16="http://schemas.microsoft.com/office/drawing/2014/main" id="{C602926A-CB52-41CD-868C-2E707FD90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9">
                <a:extLst>
                  <a:ext uri="{FF2B5EF4-FFF2-40B4-BE49-F238E27FC236}">
                    <a16:creationId xmlns:a16="http://schemas.microsoft.com/office/drawing/2014/main" id="{373DD40B-FB0C-4707-A248-0E0D39594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20">
                <a:extLst>
                  <a:ext uri="{FF2B5EF4-FFF2-40B4-BE49-F238E27FC236}">
                    <a16:creationId xmlns:a16="http://schemas.microsoft.com/office/drawing/2014/main" id="{8ADC6E18-2C22-49D0-8BE4-9275F4B3F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Freeform 21">
                <a:extLst>
                  <a:ext uri="{FF2B5EF4-FFF2-40B4-BE49-F238E27FC236}">
                    <a16:creationId xmlns:a16="http://schemas.microsoft.com/office/drawing/2014/main" id="{E00D9EE0-3BCE-40D0-95F1-A9F38FDF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22">
                <a:extLst>
                  <a:ext uri="{FF2B5EF4-FFF2-40B4-BE49-F238E27FC236}">
                    <a16:creationId xmlns:a16="http://schemas.microsoft.com/office/drawing/2014/main" id="{2EF079B7-2F79-4B0F-A731-B51671BCC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A1B3EB2F-EDE6-4A75-92D6-4482FD38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3CBF452-407E-4430-9028-C1E9EBAC3174}"/>
              </a:ext>
            </a:extLst>
          </p:cNvPr>
          <p:cNvGrpSpPr/>
          <p:nvPr/>
        </p:nvGrpSpPr>
        <p:grpSpPr>
          <a:xfrm>
            <a:off x="762000" y="5177135"/>
            <a:ext cx="7620000" cy="1832699"/>
            <a:chOff x="762000" y="5177135"/>
            <a:chExt cx="7620000" cy="1832699"/>
          </a:xfrm>
        </p:grpSpPr>
        <p:pic>
          <p:nvPicPr>
            <p:cNvPr id="32" name="Picture 2" descr="((r(t) sqrt(c_1 + 2/r(t)))/c_1 - log(r(t) (sqrt(c_1) sqrt(c_1 + 2/r(t)) + c_1) + 1)/c_1^(3/2))^2 = (c_2 + t)^2">
              <a:extLst>
                <a:ext uri="{FF2B5EF4-FFF2-40B4-BE49-F238E27FC236}">
                  <a16:creationId xmlns:a16="http://schemas.microsoft.com/office/drawing/2014/main" id="{BBEBAF4E-1A0F-45FC-8E58-853B12CB36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5748" y="5661778"/>
              <a:ext cx="6066252" cy="1348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r''(t) = -1/r(t)^2">
              <a:extLst>
                <a:ext uri="{FF2B5EF4-FFF2-40B4-BE49-F238E27FC236}">
                  <a16:creationId xmlns:a16="http://schemas.microsoft.com/office/drawing/2014/main" id="{F51DE44C-14AC-4EDE-82FF-B11217B13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5661778"/>
              <a:ext cx="1447800" cy="64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3E8CDAB-E7F3-4943-BD69-2D815ABADFF2}"/>
                </a:ext>
              </a:extLst>
            </p:cNvPr>
            <p:cNvSpPr/>
            <p:nvPr/>
          </p:nvSpPr>
          <p:spPr>
            <a:xfrm>
              <a:off x="762000" y="5177135"/>
              <a:ext cx="404110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https://www.wolframalpha.com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0620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F676B2E-8409-4026-8921-BA5F68F2463F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2819401"/>
            <a:ext cx="1219200" cy="7619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772399" cy="168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 Like a tether ball. 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pic>
        <p:nvPicPr>
          <p:cNvPr id="6" name="Picture 35" descr="Image result for swingball tetherball">
            <a:extLst>
              <a:ext uri="{FF2B5EF4-FFF2-40B4-BE49-F238E27FC236}">
                <a16:creationId xmlns:a16="http://schemas.microsoft.com/office/drawing/2014/main" id="{5AF6793A-41F2-4444-827F-4C893C847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346" y="1891136"/>
            <a:ext cx="2836166" cy="312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21E52EC-1005-4C65-826A-16D427C91641}"/>
              </a:ext>
            </a:extLst>
          </p:cNvPr>
          <p:cNvGrpSpPr/>
          <p:nvPr/>
        </p:nvGrpSpPr>
        <p:grpSpPr>
          <a:xfrm>
            <a:off x="5076251" y="1807634"/>
            <a:ext cx="3340435" cy="4212165"/>
            <a:chOff x="0" y="4186110"/>
            <a:chExt cx="2772228" cy="252004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251E025-BE15-4143-8E01-ECCD22C42FA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0" y="4191000"/>
              <a:ext cx="2743200" cy="251515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1B3A066-7F80-4213-8EF9-A1E00C58B40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9028" y="4186110"/>
              <a:ext cx="2743200" cy="251515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E2AD215-DACA-4718-9F21-49133DC3642A}"/>
                  </a:ext>
                </a:extLst>
              </p:cNvPr>
              <p:cNvSpPr/>
              <p:nvPr/>
            </p:nvSpPr>
            <p:spPr>
              <a:xfrm>
                <a:off x="4469861" y="5475710"/>
                <a:ext cx="454681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E2AD215-DACA-4718-9F21-49133DC364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861" y="5475710"/>
                <a:ext cx="4546817" cy="461665"/>
              </a:xfrm>
              <a:prstGeom prst="rect">
                <a:avLst/>
              </a:prstGeom>
              <a:blipFill>
                <a:blip r:embed="rId4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B1829338-A170-4609-BAB2-D14CEF7A5BAC}"/>
              </a:ext>
            </a:extLst>
          </p:cNvPr>
          <p:cNvSpPr/>
          <p:nvPr/>
        </p:nvSpPr>
        <p:spPr>
          <a:xfrm>
            <a:off x="4068687" y="5072597"/>
            <a:ext cx="52277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The two dimensions resonate separately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03142B-EDF9-404E-B666-14547E740352}"/>
              </a:ext>
            </a:extLst>
          </p:cNvPr>
          <p:cNvSpPr/>
          <p:nvPr/>
        </p:nvSpPr>
        <p:spPr>
          <a:xfrm>
            <a:off x="4891065" y="5943600"/>
            <a:ext cx="39390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Force of Gravity  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</a:p>
          <a:p>
            <a:pPr>
              <a:spcBef>
                <a:spcPts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dimensions not separable. 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3C10510-40C2-4FA9-8A55-C833F9C821E8}"/>
              </a:ext>
            </a:extLst>
          </p:cNvPr>
          <p:cNvCxnSpPr>
            <a:cxnSpLocks/>
          </p:cNvCxnSpPr>
          <p:nvPr/>
        </p:nvCxnSpPr>
        <p:spPr bwMode="auto">
          <a:xfrm>
            <a:off x="811958" y="1280886"/>
            <a:ext cx="236729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5" name="Picture 2" descr="Image result for sun">
            <a:extLst>
              <a:ext uri="{FF2B5EF4-FFF2-40B4-BE49-F238E27FC236}">
                <a16:creationId xmlns:a16="http://schemas.microsoft.com/office/drawing/2014/main" id="{C76ECE8D-F3C7-4960-AABC-4E56154C1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C21208F-8A25-44A2-9A4C-80B7A3182975}"/>
              </a:ext>
            </a:extLst>
          </p:cNvPr>
          <p:cNvGrpSpPr/>
          <p:nvPr/>
        </p:nvGrpSpPr>
        <p:grpSpPr>
          <a:xfrm>
            <a:off x="272142" y="2518229"/>
            <a:ext cx="3995060" cy="2112710"/>
            <a:chOff x="272142" y="2518229"/>
            <a:chExt cx="3995060" cy="2112710"/>
          </a:xfrm>
        </p:grpSpPr>
        <p:pic>
          <p:nvPicPr>
            <p:cNvPr id="24" name="Picture 2" descr="Image result for sun">
              <a:extLst>
                <a:ext uri="{FF2B5EF4-FFF2-40B4-BE49-F238E27FC236}">
                  <a16:creationId xmlns:a16="http://schemas.microsoft.com/office/drawing/2014/main" id="{943F3A11-84DA-472B-99A2-4B92D2EC80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161" y="3219374"/>
              <a:ext cx="773887" cy="731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56398CD-62A5-402A-80FB-623779F0D17E}"/>
                </a:ext>
              </a:extLst>
            </p:cNvPr>
            <p:cNvSpPr/>
            <p:nvPr/>
          </p:nvSpPr>
          <p:spPr bwMode="auto">
            <a:xfrm>
              <a:off x="272142" y="2518229"/>
              <a:ext cx="3995060" cy="2112710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pic>
          <p:nvPicPr>
            <p:cNvPr id="27" name="Picture 4" descr="Image result for earth">
              <a:extLst>
                <a:ext uri="{FF2B5EF4-FFF2-40B4-BE49-F238E27FC236}">
                  <a16:creationId xmlns:a16="http://schemas.microsoft.com/office/drawing/2014/main" id="{C6C977CF-BBCB-41AC-9361-CF6A061A43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1" t="1785" r="23392" b="-2514"/>
            <a:stretch/>
          </p:blipFill>
          <p:spPr bwMode="auto">
            <a:xfrm flipV="1">
              <a:off x="3276600" y="2535929"/>
              <a:ext cx="468095" cy="472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397EB5-FAE3-4C3B-946C-02C192823E66}"/>
              </a:ext>
            </a:extLst>
          </p:cNvPr>
          <p:cNvGrpSpPr/>
          <p:nvPr/>
        </p:nvGrpSpPr>
        <p:grpSpPr>
          <a:xfrm>
            <a:off x="1962013" y="3182813"/>
            <a:ext cx="657815" cy="779587"/>
            <a:chOff x="0" y="4191000"/>
            <a:chExt cx="2772228" cy="258409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7B30AD6-E859-4C61-B902-BC3A9494E6D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0" y="4191000"/>
              <a:ext cx="2743200" cy="251515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CD7CC49-5B84-4201-BC87-6B0C6306C81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9028" y="4259940"/>
              <a:ext cx="2743200" cy="251515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5245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62"/>
            <a:ext cx="93726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three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</a:rPr>
              <a:t>Kepler’s second law:</a:t>
            </a:r>
            <a:br>
              <a:rPr lang="en-US" altLang="en-US" i="0" dirty="0">
                <a:latin typeface="Calibri" panose="020F0502020204030204" pitchFamily="34" charset="0"/>
              </a:rPr>
            </a:br>
            <a:r>
              <a:rPr lang="en-US" altLang="en-US" i="0" dirty="0">
                <a:latin typeface="Calibri" panose="020F0502020204030204" pitchFamily="34" charset="0"/>
              </a:rPr>
              <a:t>In fixed time, same area traced out.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If close to sun must move fast.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If far must move slow.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bserved by Kepler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Now called conservation 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of angular momentum.</a:t>
            </a:r>
          </a:p>
        </p:txBody>
      </p:sp>
      <p:pic>
        <p:nvPicPr>
          <p:cNvPr id="1026" name="Picture 2" descr="Image result for kepler's second l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83" y="685800"/>
            <a:ext cx="4114800" cy="28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bring your arms in and spin fa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83" y="3600493"/>
            <a:ext cx="4067117" cy="305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1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62"/>
            <a:ext cx="93726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three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</a:rPr>
              <a:t>Kepler’s second law:</a:t>
            </a:r>
            <a:br>
              <a:rPr lang="en-US" altLang="en-US" i="0" dirty="0">
                <a:latin typeface="Calibri" panose="020F0502020204030204" pitchFamily="34" charset="0"/>
              </a:rPr>
            </a:br>
            <a:r>
              <a:rPr lang="en-US" altLang="en-US" i="0" dirty="0">
                <a:latin typeface="Calibri" panose="020F0502020204030204" pitchFamily="34" charset="0"/>
              </a:rPr>
              <a:t>In fixed time, same area traced out.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If close to sun must move fast.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If far must move slow.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bserved by Kepler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Now called conservation 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</a:b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of angular momentum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True as long as the only acting force is directed towards sun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even if this force is strange.</a:t>
            </a:r>
          </a:p>
        </p:txBody>
      </p:sp>
      <p:pic>
        <p:nvPicPr>
          <p:cNvPr id="1026" name="Picture 2" descr="Image result for kepler's second l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83" y="685800"/>
            <a:ext cx="4114800" cy="28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7ABBEA5-C94F-4543-B662-F4B7B2661F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" b="11835"/>
          <a:stretch/>
        </p:blipFill>
        <p:spPr bwMode="auto">
          <a:xfrm>
            <a:off x="1828800" y="4646320"/>
            <a:ext cx="4419600" cy="2211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53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1026" name="Picture 2" descr="Image result for kepler's second l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83" y="685800"/>
            <a:ext cx="4114800" cy="28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0F3583-334E-4B55-98AD-D706B61B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92" y="2667000"/>
            <a:ext cx="876021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2018247" y="3257583"/>
            <a:ext cx="4653" cy="183328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40374" y="5090868"/>
            <a:ext cx="1677873" cy="7754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327661" y="1924079"/>
            <a:ext cx="1366659" cy="39359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714301" y="1927860"/>
            <a:ext cx="313468" cy="13104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335721" y="3257583"/>
            <a:ext cx="1677749" cy="2602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1709649" y="3238266"/>
            <a:ext cx="310927" cy="4999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flipH="1">
            <a:off x="2586354" y="609600"/>
            <a:ext cx="693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CA" i="0" dirty="0"/>
              <a:t>Assume that force towards sun is not continuous </a:t>
            </a:r>
            <a:br>
              <a:rPr lang="en-CA" i="0" dirty="0"/>
            </a:br>
            <a:r>
              <a:rPr lang="en-CA" i="0" dirty="0"/>
              <a:t>   but comes in bursts ever dt time.</a:t>
            </a:r>
          </a:p>
          <a:p>
            <a:pPr>
              <a:spcBef>
                <a:spcPts val="0"/>
              </a:spcBef>
            </a:pPr>
            <a:r>
              <a:rPr lang="en-CA" i="0" dirty="0"/>
              <a:t>Hence, the path of the earth between these times</a:t>
            </a:r>
            <a:br>
              <a:rPr lang="en-CA" i="0" dirty="0"/>
            </a:br>
            <a:r>
              <a:rPr lang="en-CA" i="0" dirty="0"/>
              <a:t>   is a line. </a:t>
            </a:r>
          </a:p>
          <a:p>
            <a:pPr>
              <a:spcBef>
                <a:spcPts val="0"/>
              </a:spcBef>
            </a:pPr>
            <a:r>
              <a:rPr lang="en-CA" i="0" dirty="0">
                <a:solidFill>
                  <a:srgbClr val="008456"/>
                </a:solidFill>
              </a:rPr>
              <a:t>| </a:t>
            </a:r>
            <a:r>
              <a:rPr lang="en-CA" i="0" dirty="0"/>
              <a:t>path of planet in first time interval.</a:t>
            </a:r>
          </a:p>
          <a:p>
            <a:pPr>
              <a:spcBef>
                <a:spcPts val="0"/>
              </a:spcBef>
            </a:pPr>
            <a:r>
              <a:rPr lang="en-CA" i="0" dirty="0">
                <a:solidFill>
                  <a:srgbClr val="FF0000"/>
                </a:solidFill>
              </a:rPr>
              <a:t>| </a:t>
            </a:r>
            <a:r>
              <a:rPr lang="en-CA" i="0" dirty="0"/>
              <a:t>pulse of force at B towards S.</a:t>
            </a:r>
          </a:p>
          <a:p>
            <a:pPr>
              <a:spcBef>
                <a:spcPts val="0"/>
              </a:spcBef>
            </a:pPr>
            <a:r>
              <a:rPr lang="en-CA" i="0" dirty="0">
                <a:solidFill>
                  <a:srgbClr val="92D050"/>
                </a:solidFill>
              </a:rPr>
              <a:t>| </a:t>
            </a:r>
            <a:r>
              <a:rPr lang="en-CA" i="0" dirty="0"/>
              <a:t>path of planet in second time interval.</a:t>
            </a:r>
          </a:p>
          <a:p>
            <a:pPr>
              <a:spcBef>
                <a:spcPts val="0"/>
              </a:spcBef>
            </a:pPr>
            <a:r>
              <a:rPr lang="en-CA" i="0" dirty="0"/>
              <a:t>Result is: </a:t>
            </a:r>
          </a:p>
          <a:p>
            <a:pPr>
              <a:spcBef>
                <a:spcPts val="0"/>
              </a:spcBef>
            </a:pPr>
            <a:r>
              <a:rPr lang="en-CA" i="0" dirty="0"/>
              <a:t>  Area triangle S</a:t>
            </a:r>
            <a:r>
              <a:rPr lang="en-CA" i="0" dirty="0">
                <a:solidFill>
                  <a:srgbClr val="92D050"/>
                </a:solidFill>
              </a:rPr>
              <a:t>|  </a:t>
            </a:r>
            <a:r>
              <a:rPr lang="en-CA" i="0" dirty="0"/>
              <a:t>=  Area triangle S</a:t>
            </a:r>
            <a:r>
              <a:rPr lang="en-CA" i="0" dirty="0">
                <a:solidFill>
                  <a:srgbClr val="008456"/>
                </a:solidFill>
              </a:rPr>
              <a:t>|</a:t>
            </a:r>
            <a:r>
              <a:rPr lang="en-CA" i="0" dirty="0"/>
              <a:t> </a:t>
            </a: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EB646A31-DB2F-4718-8779-6467B6CF8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In fixed time, same area traced out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060FDA1-46BE-4166-A0E6-4CF07CE7F62D}"/>
              </a:ext>
            </a:extLst>
          </p:cNvPr>
          <p:cNvSpPr txBox="1"/>
          <p:nvPr/>
        </p:nvSpPr>
        <p:spPr>
          <a:xfrm flipH="1">
            <a:off x="2082154" y="48600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A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CA7AB2-054E-4E23-86D1-7D7917CFF0DA}"/>
              </a:ext>
            </a:extLst>
          </p:cNvPr>
          <p:cNvSpPr txBox="1"/>
          <p:nvPr/>
        </p:nvSpPr>
        <p:spPr>
          <a:xfrm flipH="1">
            <a:off x="2044700" y="2967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EE65095-7E9B-4F7A-B430-33067F42816F}"/>
              </a:ext>
            </a:extLst>
          </p:cNvPr>
          <p:cNvSpPr txBox="1"/>
          <p:nvPr/>
        </p:nvSpPr>
        <p:spPr>
          <a:xfrm flipH="1">
            <a:off x="1295400" y="15195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CA85EC6-36A3-403A-A2FB-801F97B57BA1}"/>
              </a:ext>
            </a:extLst>
          </p:cNvPr>
          <p:cNvSpPr txBox="1"/>
          <p:nvPr/>
        </p:nvSpPr>
        <p:spPr>
          <a:xfrm flipH="1">
            <a:off x="22971" y="54177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1D64734D-D91B-4FF6-AF16-ABE764839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5" y="565473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4" descr="Image result for earth">
            <a:extLst>
              <a:ext uri="{FF2B5EF4-FFF2-40B4-BE49-F238E27FC236}">
                <a16:creationId xmlns:a16="http://schemas.microsoft.com/office/drawing/2014/main" id="{8895BF88-0536-40E5-9075-3203931D7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42760" y="4994131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 descr="Image result for earth">
            <a:extLst>
              <a:ext uri="{FF2B5EF4-FFF2-40B4-BE49-F238E27FC236}">
                <a16:creationId xmlns:a16="http://schemas.microsoft.com/office/drawing/2014/main" id="{80A55682-502E-4B79-9C22-DAD3282BD4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55800" y="3124200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Image result for earth">
            <a:extLst>
              <a:ext uri="{FF2B5EF4-FFF2-40B4-BE49-F238E27FC236}">
                <a16:creationId xmlns:a16="http://schemas.microsoft.com/office/drawing/2014/main" id="{BC1D751D-F83B-4D3E-930D-79ED0384E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574290" y="1814087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1B0EFC1-A6BD-4C30-939A-7AF7147766DC}"/>
              </a:ext>
            </a:extLst>
          </p:cNvPr>
          <p:cNvCxnSpPr>
            <a:cxnSpLocks/>
          </p:cNvCxnSpPr>
          <p:nvPr/>
        </p:nvCxnSpPr>
        <p:spPr>
          <a:xfrm>
            <a:off x="5700079" y="5282687"/>
            <a:ext cx="172" cy="117742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C9D183F-0BB0-4CC1-96E3-105272D7360B}"/>
              </a:ext>
            </a:extLst>
          </p:cNvPr>
          <p:cNvCxnSpPr>
            <a:cxnSpLocks/>
          </p:cNvCxnSpPr>
          <p:nvPr/>
        </p:nvCxnSpPr>
        <p:spPr>
          <a:xfrm flipH="1" flipV="1">
            <a:off x="4122392" y="6056544"/>
            <a:ext cx="1592608" cy="4204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1D818031-78A3-47F1-B04C-201A8B436CCB}"/>
              </a:ext>
            </a:extLst>
          </p:cNvPr>
          <p:cNvCxnSpPr>
            <a:cxnSpLocks/>
          </p:cNvCxnSpPr>
          <p:nvPr/>
        </p:nvCxnSpPr>
        <p:spPr>
          <a:xfrm>
            <a:off x="3491776" y="5178234"/>
            <a:ext cx="617904" cy="87210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20B80FC-9E8F-4B25-B084-F8658C13F1FC}"/>
              </a:ext>
            </a:extLst>
          </p:cNvPr>
          <p:cNvCxnSpPr>
            <a:cxnSpLocks/>
          </p:cNvCxnSpPr>
          <p:nvPr/>
        </p:nvCxnSpPr>
        <p:spPr>
          <a:xfrm>
            <a:off x="3491776" y="5178234"/>
            <a:ext cx="2193382" cy="89733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93E126C8-CB96-4833-8F11-F9732B8EFAC4}"/>
              </a:ext>
            </a:extLst>
          </p:cNvPr>
          <p:cNvCxnSpPr>
            <a:cxnSpLocks/>
          </p:cNvCxnSpPr>
          <p:nvPr/>
        </p:nvCxnSpPr>
        <p:spPr>
          <a:xfrm flipH="1">
            <a:off x="4109680" y="5288891"/>
            <a:ext cx="1605320" cy="76144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74FCDFA-5269-4813-9A22-E54E4BB15F05}"/>
              </a:ext>
            </a:extLst>
          </p:cNvPr>
          <p:cNvSpPr txBox="1"/>
          <p:nvPr/>
        </p:nvSpPr>
        <p:spPr>
          <a:xfrm flipH="1">
            <a:off x="3634702" y="574468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335130D-1AF9-456D-86DE-28BB642520EF}"/>
              </a:ext>
            </a:extLst>
          </p:cNvPr>
          <p:cNvCxnSpPr>
            <a:cxnSpLocks/>
          </p:cNvCxnSpPr>
          <p:nvPr/>
        </p:nvCxnSpPr>
        <p:spPr>
          <a:xfrm flipH="1">
            <a:off x="3477235" y="5304163"/>
            <a:ext cx="2222844" cy="105149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3A8BFA01-AED8-4DBC-94C4-9203A8D15E1C}"/>
              </a:ext>
            </a:extLst>
          </p:cNvPr>
          <p:cNvSpPr txBox="1"/>
          <p:nvPr/>
        </p:nvSpPr>
        <p:spPr>
          <a:xfrm flipH="1">
            <a:off x="5791200" y="62484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A</a:t>
            </a:r>
          </a:p>
        </p:txBody>
      </p:sp>
      <p:pic>
        <p:nvPicPr>
          <p:cNvPr id="76" name="Picture 4" descr="Image result for earth">
            <a:extLst>
              <a:ext uri="{FF2B5EF4-FFF2-40B4-BE49-F238E27FC236}">
                <a16:creationId xmlns:a16="http://schemas.microsoft.com/office/drawing/2014/main" id="{A7D471D7-CD8E-4AB2-953B-DC64EAB04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5651806" y="6382496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DBFB5DB2-60C0-46A5-A303-936B1B92711A}"/>
              </a:ext>
            </a:extLst>
          </p:cNvPr>
          <p:cNvSpPr txBox="1"/>
          <p:nvPr/>
        </p:nvSpPr>
        <p:spPr>
          <a:xfrm flipH="1">
            <a:off x="5727700" y="50292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pic>
        <p:nvPicPr>
          <p:cNvPr id="78" name="Picture 4" descr="Image result for earth">
            <a:extLst>
              <a:ext uri="{FF2B5EF4-FFF2-40B4-BE49-F238E27FC236}">
                <a16:creationId xmlns:a16="http://schemas.microsoft.com/office/drawing/2014/main" id="{E030662D-218A-4D12-AC80-9D9DBEC3B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5638800" y="5186065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137FC6EB-2CD7-45E8-AB36-C819268296BD}"/>
              </a:ext>
            </a:extLst>
          </p:cNvPr>
          <p:cNvSpPr txBox="1"/>
          <p:nvPr/>
        </p:nvSpPr>
        <p:spPr>
          <a:xfrm flipH="1">
            <a:off x="3113486" y="4736222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pic>
        <p:nvPicPr>
          <p:cNvPr id="80" name="Picture 4" descr="Image result for earth">
            <a:extLst>
              <a:ext uri="{FF2B5EF4-FFF2-40B4-BE49-F238E27FC236}">
                <a16:creationId xmlns:a16="http://schemas.microsoft.com/office/drawing/2014/main" id="{45BFFCD0-5051-4410-9FAC-246FAE57D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394701" y="5075643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Image result for sun">
            <a:extLst>
              <a:ext uri="{FF2B5EF4-FFF2-40B4-BE49-F238E27FC236}">
                <a16:creationId xmlns:a16="http://schemas.microsoft.com/office/drawing/2014/main" id="{57E1F828-3FF1-4E77-B23C-B7DF1159E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946" y="5849129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82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2" grpId="0"/>
      <p:bldP spid="47" grpId="0"/>
      <p:bldP spid="48" grpId="0"/>
      <p:bldP spid="49" grpId="0"/>
      <p:bldP spid="65" grpId="0"/>
      <p:bldP spid="75" grpId="0"/>
      <p:bldP spid="77" grpId="0"/>
      <p:bldP spid="7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2018247" y="3257583"/>
            <a:ext cx="4653" cy="183328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023116" y="1411184"/>
            <a:ext cx="4653" cy="1833286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709648" y="1924079"/>
            <a:ext cx="4653" cy="1833286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714301" y="1927860"/>
            <a:ext cx="313468" cy="13104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1709649" y="3238266"/>
            <a:ext cx="310927" cy="4999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flipH="1">
            <a:off x="2586354" y="609600"/>
            <a:ext cx="693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CA" i="0" dirty="0">
                <a:solidFill>
                  <a:srgbClr val="008456"/>
                </a:solidFill>
              </a:rPr>
              <a:t>| </a:t>
            </a:r>
            <a:r>
              <a:rPr lang="en-CA" i="0" dirty="0"/>
              <a:t>path of planet in first time interval.</a:t>
            </a:r>
          </a:p>
          <a:p>
            <a:pPr>
              <a:spcBef>
                <a:spcPts val="0"/>
              </a:spcBef>
            </a:pPr>
            <a:r>
              <a:rPr lang="en-CA" i="0" dirty="0">
                <a:solidFill>
                  <a:srgbClr val="CC00FF"/>
                </a:solidFill>
              </a:rPr>
              <a:t>|</a:t>
            </a:r>
            <a:r>
              <a:rPr lang="en-CA" i="0" dirty="0"/>
              <a:t> path in second interval had there been no force. </a:t>
            </a:r>
          </a:p>
          <a:p>
            <a:pPr>
              <a:spcBef>
                <a:spcPts val="0"/>
              </a:spcBef>
            </a:pPr>
            <a:r>
              <a:rPr lang="en-CA" i="0" dirty="0"/>
              <a:t>Note </a:t>
            </a:r>
            <a:r>
              <a:rPr lang="en-CA" i="0" dirty="0">
                <a:solidFill>
                  <a:srgbClr val="CC00FF"/>
                </a:solidFill>
              </a:rPr>
              <a:t>| </a:t>
            </a:r>
            <a:r>
              <a:rPr lang="en-CA" i="0" dirty="0"/>
              <a:t>= </a:t>
            </a:r>
            <a:r>
              <a:rPr lang="en-CA" i="0" dirty="0">
                <a:solidFill>
                  <a:srgbClr val="008456"/>
                </a:solidFill>
              </a:rPr>
              <a:t>|</a:t>
            </a:r>
            <a:r>
              <a:rPr lang="en-CA" i="0" dirty="0"/>
              <a:t>.</a:t>
            </a:r>
          </a:p>
          <a:p>
            <a:pPr>
              <a:spcBef>
                <a:spcPts val="0"/>
              </a:spcBef>
            </a:pPr>
            <a:r>
              <a:rPr lang="en-CA" i="0" dirty="0">
                <a:solidFill>
                  <a:srgbClr val="FF0000"/>
                </a:solidFill>
              </a:rPr>
              <a:t>| </a:t>
            </a:r>
            <a:r>
              <a:rPr lang="en-CA" i="0" dirty="0"/>
              <a:t>pulse of force at B towards S.</a:t>
            </a:r>
          </a:p>
          <a:p>
            <a:pPr>
              <a:spcBef>
                <a:spcPts val="0"/>
              </a:spcBef>
            </a:pPr>
            <a:r>
              <a:rPr lang="en-CA" i="0" dirty="0">
                <a:solidFill>
                  <a:srgbClr val="92D050"/>
                </a:solidFill>
              </a:rPr>
              <a:t>| </a:t>
            </a:r>
            <a:r>
              <a:rPr lang="en-CA" i="0" dirty="0"/>
              <a:t>path of planet in second time interval.</a:t>
            </a:r>
          </a:p>
          <a:p>
            <a:pPr>
              <a:spcBef>
                <a:spcPts val="0"/>
              </a:spcBef>
            </a:pPr>
            <a:r>
              <a:rPr lang="en-CA" i="0" dirty="0"/>
              <a:t>Note </a:t>
            </a:r>
            <a:r>
              <a:rPr lang="en-CA" i="0" dirty="0">
                <a:solidFill>
                  <a:srgbClr val="92D050"/>
                </a:solidFill>
              </a:rPr>
              <a:t>|</a:t>
            </a:r>
            <a:r>
              <a:rPr lang="en-CA" i="0" dirty="0"/>
              <a:t> = </a:t>
            </a:r>
            <a:r>
              <a:rPr lang="en-CA" i="0" dirty="0">
                <a:solidFill>
                  <a:srgbClr val="008456"/>
                </a:solidFill>
              </a:rPr>
              <a:t>|</a:t>
            </a:r>
            <a:r>
              <a:rPr lang="en-CA" i="0" dirty="0"/>
              <a:t> + </a:t>
            </a:r>
            <a:r>
              <a:rPr lang="en-CA" i="0" dirty="0">
                <a:solidFill>
                  <a:srgbClr val="FF0000"/>
                </a:solidFill>
              </a:rPr>
              <a:t>|</a:t>
            </a:r>
            <a:r>
              <a:rPr lang="en-CA" i="0" dirty="0"/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 flipH="1">
            <a:off x="2082154" y="48600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2044700" y="2967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 flipH="1">
            <a:off x="1295400" y="15195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 flipH="1">
            <a:off x="2027110" y="118444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22971" y="54177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C4BC05D-DEA2-4BF8-9869-4F94749C6EBC}"/>
              </a:ext>
            </a:extLst>
          </p:cNvPr>
          <p:cNvCxnSpPr>
            <a:cxnSpLocks/>
          </p:cNvCxnSpPr>
          <p:nvPr/>
        </p:nvCxnSpPr>
        <p:spPr>
          <a:xfrm flipH="1">
            <a:off x="1706880" y="1427919"/>
            <a:ext cx="310927" cy="4999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4">
            <a:extLst>
              <a:ext uri="{FF2B5EF4-FFF2-40B4-BE49-F238E27FC236}">
                <a16:creationId xmlns:a16="http://schemas.microsoft.com/office/drawing/2014/main" id="{EB646A31-DB2F-4718-8779-6467B6CF8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In fixed time, same area traced out</a:t>
            </a:r>
          </a:p>
        </p:txBody>
      </p: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674440C2-7FF7-495F-8CB0-C385A578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5" y="565473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Image result for earth">
            <a:extLst>
              <a:ext uri="{FF2B5EF4-FFF2-40B4-BE49-F238E27FC236}">
                <a16:creationId xmlns:a16="http://schemas.microsoft.com/office/drawing/2014/main" id="{C012F24B-4B9A-4958-9C04-E2BFE0AC5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42760" y="4994131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Image result for earth">
            <a:extLst>
              <a:ext uri="{FF2B5EF4-FFF2-40B4-BE49-F238E27FC236}">
                <a16:creationId xmlns:a16="http://schemas.microsoft.com/office/drawing/2014/main" id="{CC44E205-5988-4200-9A76-75526097B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55800" y="3124200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Image result for earth">
            <a:extLst>
              <a:ext uri="{FF2B5EF4-FFF2-40B4-BE49-F238E27FC236}">
                <a16:creationId xmlns:a16="http://schemas.microsoft.com/office/drawing/2014/main" id="{0A57A03C-DF81-49A7-BE51-04CE90449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574290" y="1814087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E68D5BA7-D396-4FEE-9C0A-294C5DC00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34028" y="1357086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4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2018247" y="3257583"/>
            <a:ext cx="4653" cy="183328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023116" y="1411184"/>
            <a:ext cx="4653" cy="1833286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40374" y="5090868"/>
            <a:ext cx="1677873" cy="7754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334127" y="1411184"/>
            <a:ext cx="1693643" cy="44488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335721" y="3257583"/>
            <a:ext cx="1677749" cy="2602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1709649" y="3238266"/>
            <a:ext cx="310927" cy="4999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flipH="1">
            <a:off x="2586354" y="6096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CA" i="0" dirty="0"/>
              <a:t>Area triangle S</a:t>
            </a:r>
            <a:r>
              <a:rPr lang="en-CA" i="0" dirty="0">
                <a:solidFill>
                  <a:srgbClr val="008456"/>
                </a:solidFill>
              </a:rPr>
              <a:t>| </a:t>
            </a:r>
            <a:r>
              <a:rPr lang="en-CA" i="0" dirty="0"/>
              <a:t>=  Area triangle S</a:t>
            </a:r>
            <a:r>
              <a:rPr lang="en-CA" i="0" dirty="0">
                <a:solidFill>
                  <a:srgbClr val="CC00FF"/>
                </a:solidFill>
              </a:rPr>
              <a:t>|</a:t>
            </a:r>
            <a:r>
              <a:rPr lang="en-CA" i="0" dirty="0"/>
              <a:t> </a:t>
            </a:r>
          </a:p>
          <a:p>
            <a:pPr>
              <a:spcBef>
                <a:spcPts val="0"/>
              </a:spcBef>
            </a:pPr>
            <a:r>
              <a:rPr lang="en-CA" i="0" dirty="0"/>
              <a:t>   because bases </a:t>
            </a:r>
            <a:r>
              <a:rPr lang="en-CA" i="0" dirty="0">
                <a:solidFill>
                  <a:srgbClr val="008456"/>
                </a:solidFill>
              </a:rPr>
              <a:t>|</a:t>
            </a:r>
            <a:r>
              <a:rPr lang="en-CA" i="0" dirty="0"/>
              <a:t> &amp;</a:t>
            </a:r>
            <a:r>
              <a:rPr lang="en-CA" i="0" dirty="0">
                <a:solidFill>
                  <a:srgbClr val="CC00FF"/>
                </a:solidFill>
              </a:rPr>
              <a:t> |</a:t>
            </a:r>
            <a:r>
              <a:rPr lang="en-CA" i="0" dirty="0"/>
              <a:t>  are the same.</a:t>
            </a:r>
          </a:p>
        </p:txBody>
      </p:sp>
      <p:sp>
        <p:nvSpPr>
          <p:cNvPr id="41" name="TextBox 40"/>
          <p:cNvSpPr txBox="1"/>
          <p:nvPr/>
        </p:nvSpPr>
        <p:spPr>
          <a:xfrm flipH="1">
            <a:off x="2082154" y="48600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2044700" y="2967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22971" y="54177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EB646A31-DB2F-4718-8779-6467B6CF8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In fixed time, same area traced out</a:t>
            </a:r>
          </a:p>
        </p:txBody>
      </p: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674440C2-7FF7-495F-8CB0-C385A578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5" y="565473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Image result for earth">
            <a:extLst>
              <a:ext uri="{FF2B5EF4-FFF2-40B4-BE49-F238E27FC236}">
                <a16:creationId xmlns:a16="http://schemas.microsoft.com/office/drawing/2014/main" id="{C012F24B-4B9A-4958-9C04-E2BFE0AC5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42760" y="4994131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Image result for earth">
            <a:extLst>
              <a:ext uri="{FF2B5EF4-FFF2-40B4-BE49-F238E27FC236}">
                <a16:creationId xmlns:a16="http://schemas.microsoft.com/office/drawing/2014/main" id="{CC44E205-5988-4200-9A76-75526097B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55800" y="3124200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B70BFE-4B3B-4368-8B11-05AC0C6BAE8F}"/>
              </a:ext>
            </a:extLst>
          </p:cNvPr>
          <p:cNvSpPr txBox="1"/>
          <p:nvPr/>
        </p:nvSpPr>
        <p:spPr>
          <a:xfrm flipH="1">
            <a:off x="2027110" y="118444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pic>
        <p:nvPicPr>
          <p:cNvPr id="24" name="Picture 4" descr="Image result for earth">
            <a:extLst>
              <a:ext uri="{FF2B5EF4-FFF2-40B4-BE49-F238E27FC236}">
                <a16:creationId xmlns:a16="http://schemas.microsoft.com/office/drawing/2014/main" id="{56640085-2349-40A0-93BF-B23FFC61F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34028" y="1357086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53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>
            <a:off x="2023116" y="1411184"/>
            <a:ext cx="4653" cy="1833286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334127" y="1411184"/>
            <a:ext cx="1693643" cy="44488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327661" y="1924079"/>
            <a:ext cx="1366659" cy="39359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714301" y="1927860"/>
            <a:ext cx="313468" cy="13104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335721" y="3257583"/>
            <a:ext cx="1677749" cy="2602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1709649" y="3238266"/>
            <a:ext cx="310927" cy="4999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flipH="1">
            <a:off x="2586354" y="609600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CA" i="0" dirty="0"/>
              <a:t>Area triangle S</a:t>
            </a:r>
            <a:r>
              <a:rPr lang="en-CA" i="0" dirty="0">
                <a:solidFill>
                  <a:srgbClr val="92D050"/>
                </a:solidFill>
              </a:rPr>
              <a:t>|</a:t>
            </a:r>
            <a:r>
              <a:rPr lang="en-CA" i="0" dirty="0"/>
              <a:t>  =  Area triangle S</a:t>
            </a:r>
            <a:r>
              <a:rPr lang="en-CA" i="0" dirty="0">
                <a:solidFill>
                  <a:srgbClr val="CC00FF"/>
                </a:solidFill>
              </a:rPr>
              <a:t>|</a:t>
            </a:r>
            <a:r>
              <a:rPr lang="en-CA" i="0" dirty="0"/>
              <a:t> </a:t>
            </a:r>
          </a:p>
          <a:p>
            <a:pPr>
              <a:spcBef>
                <a:spcPts val="0"/>
              </a:spcBef>
            </a:pPr>
            <a:r>
              <a:rPr lang="en-CA" i="0" dirty="0"/>
              <a:t>   because base SB is the same.</a:t>
            </a:r>
          </a:p>
          <a:p>
            <a:pPr>
              <a:spcBef>
                <a:spcPts val="0"/>
              </a:spcBef>
            </a:pPr>
            <a:r>
              <a:rPr lang="en-CA" i="0" dirty="0"/>
              <a:t>   and line Cc is parallel to this base SB.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2044700" y="2967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 flipH="1">
            <a:off x="1295400" y="15195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22971" y="54177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C4BC05D-DEA2-4BF8-9869-4F94749C6EBC}"/>
              </a:ext>
            </a:extLst>
          </p:cNvPr>
          <p:cNvCxnSpPr>
            <a:cxnSpLocks/>
          </p:cNvCxnSpPr>
          <p:nvPr/>
        </p:nvCxnSpPr>
        <p:spPr>
          <a:xfrm flipH="1">
            <a:off x="1706880" y="1427919"/>
            <a:ext cx="310927" cy="4999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4">
            <a:extLst>
              <a:ext uri="{FF2B5EF4-FFF2-40B4-BE49-F238E27FC236}">
                <a16:creationId xmlns:a16="http://schemas.microsoft.com/office/drawing/2014/main" id="{EB646A31-DB2F-4718-8779-6467B6CF8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In fixed time, same area traced out</a:t>
            </a:r>
          </a:p>
        </p:txBody>
      </p: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674440C2-7FF7-495F-8CB0-C385A578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5" y="565473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Image result for earth">
            <a:extLst>
              <a:ext uri="{FF2B5EF4-FFF2-40B4-BE49-F238E27FC236}">
                <a16:creationId xmlns:a16="http://schemas.microsoft.com/office/drawing/2014/main" id="{CC44E205-5988-4200-9A76-75526097B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55800" y="3124200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Image result for earth">
            <a:extLst>
              <a:ext uri="{FF2B5EF4-FFF2-40B4-BE49-F238E27FC236}">
                <a16:creationId xmlns:a16="http://schemas.microsoft.com/office/drawing/2014/main" id="{0A57A03C-DF81-49A7-BE51-04CE90449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574290" y="1814087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B70BFE-4B3B-4368-8B11-05AC0C6BAE8F}"/>
              </a:ext>
            </a:extLst>
          </p:cNvPr>
          <p:cNvSpPr txBox="1"/>
          <p:nvPr/>
        </p:nvSpPr>
        <p:spPr>
          <a:xfrm flipH="1">
            <a:off x="2027110" y="118444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pic>
        <p:nvPicPr>
          <p:cNvPr id="24" name="Picture 4" descr="Image result for earth">
            <a:extLst>
              <a:ext uri="{FF2B5EF4-FFF2-40B4-BE49-F238E27FC236}">
                <a16:creationId xmlns:a16="http://schemas.microsoft.com/office/drawing/2014/main" id="{56640085-2349-40A0-93BF-B23FFC61F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34028" y="1357086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29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 flipH="1">
            <a:off x="2018247" y="3257583"/>
            <a:ext cx="4653" cy="183328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2023116" y="1411184"/>
            <a:ext cx="4653" cy="1833286"/>
          </a:xfrm>
          <a:prstGeom prst="line">
            <a:avLst/>
          </a:prstGeom>
          <a:ln w="190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340374" y="5090868"/>
            <a:ext cx="1677873" cy="7754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334127" y="1411184"/>
            <a:ext cx="1693643" cy="444888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H="1">
            <a:off x="327661" y="1924079"/>
            <a:ext cx="1366659" cy="393598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714301" y="1927860"/>
            <a:ext cx="313468" cy="1310406"/>
          </a:xfrm>
          <a:prstGeom prst="line">
            <a:avLst/>
          </a:prstGeom>
          <a:ln w="190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335721" y="3257583"/>
            <a:ext cx="1677749" cy="260248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flipH="1">
            <a:off x="2586354" y="609600"/>
            <a:ext cx="693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CA" i="0" dirty="0"/>
              <a:t>Area triangle S</a:t>
            </a:r>
            <a:r>
              <a:rPr lang="en-CA" i="0" dirty="0">
                <a:solidFill>
                  <a:srgbClr val="008456"/>
                </a:solidFill>
              </a:rPr>
              <a:t>| </a:t>
            </a:r>
            <a:r>
              <a:rPr lang="en-CA" i="0" dirty="0"/>
              <a:t>=  Area triangle S</a:t>
            </a:r>
            <a:r>
              <a:rPr lang="en-CA" i="0" dirty="0">
                <a:solidFill>
                  <a:srgbClr val="CC00FF"/>
                </a:solidFill>
              </a:rPr>
              <a:t>|</a:t>
            </a:r>
            <a:r>
              <a:rPr lang="en-CA" i="0" dirty="0"/>
              <a:t> </a:t>
            </a:r>
          </a:p>
          <a:p>
            <a:pPr>
              <a:spcBef>
                <a:spcPts val="0"/>
              </a:spcBef>
            </a:pPr>
            <a:r>
              <a:rPr lang="en-CA" i="0" dirty="0"/>
              <a:t>Area triangle S</a:t>
            </a:r>
            <a:r>
              <a:rPr lang="en-CA" i="0" dirty="0">
                <a:solidFill>
                  <a:srgbClr val="92D050"/>
                </a:solidFill>
              </a:rPr>
              <a:t>|</a:t>
            </a:r>
            <a:r>
              <a:rPr lang="en-CA" i="0" dirty="0"/>
              <a:t>  =  Area triangle S</a:t>
            </a:r>
            <a:r>
              <a:rPr lang="en-CA" i="0" dirty="0">
                <a:solidFill>
                  <a:srgbClr val="CC00FF"/>
                </a:solidFill>
              </a:rPr>
              <a:t>|</a:t>
            </a:r>
            <a:r>
              <a:rPr lang="en-CA" i="0" dirty="0"/>
              <a:t> </a:t>
            </a:r>
          </a:p>
          <a:p>
            <a:pPr>
              <a:spcBef>
                <a:spcPts val="0"/>
              </a:spcBef>
            </a:pPr>
            <a:r>
              <a:rPr lang="en-CA" i="0" dirty="0"/>
              <a:t>Hence</a:t>
            </a:r>
          </a:p>
          <a:p>
            <a:pPr>
              <a:spcBef>
                <a:spcPts val="0"/>
              </a:spcBef>
            </a:pPr>
            <a:r>
              <a:rPr lang="en-CA" i="0" dirty="0"/>
              <a:t>Area triangle S</a:t>
            </a:r>
            <a:r>
              <a:rPr lang="en-CA" i="0" dirty="0">
                <a:solidFill>
                  <a:srgbClr val="92D050"/>
                </a:solidFill>
              </a:rPr>
              <a:t>|  </a:t>
            </a:r>
            <a:r>
              <a:rPr lang="en-CA" i="0" dirty="0"/>
              <a:t>=  Area triangle S</a:t>
            </a:r>
            <a:r>
              <a:rPr lang="en-CA" i="0" dirty="0">
                <a:solidFill>
                  <a:srgbClr val="008456"/>
                </a:solidFill>
              </a:rPr>
              <a:t>|</a:t>
            </a:r>
            <a:r>
              <a:rPr lang="en-CA" i="0" dirty="0"/>
              <a:t> </a:t>
            </a:r>
          </a:p>
          <a:p>
            <a:pPr>
              <a:spcBef>
                <a:spcPts val="0"/>
              </a:spcBef>
            </a:pPr>
            <a:r>
              <a:rPr lang="en-CA" i="0" dirty="0"/>
              <a:t>     Completing the proof.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CA" i="0" dirty="0"/>
          </a:p>
          <a:p>
            <a:pPr>
              <a:spcBef>
                <a:spcPts val="0"/>
              </a:spcBef>
            </a:pPr>
            <a:endParaRPr lang="en-CA" i="0" dirty="0"/>
          </a:p>
        </p:txBody>
      </p:sp>
      <p:sp>
        <p:nvSpPr>
          <p:cNvPr id="41" name="TextBox 40"/>
          <p:cNvSpPr txBox="1"/>
          <p:nvPr/>
        </p:nvSpPr>
        <p:spPr>
          <a:xfrm flipH="1">
            <a:off x="2082154" y="48600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0" dirty="0"/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2044700" y="29673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 flipH="1">
            <a:off x="1295400" y="151953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 flipH="1">
            <a:off x="22971" y="541771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S</a:t>
            </a:r>
          </a:p>
        </p:txBody>
      </p:sp>
      <p:sp>
        <p:nvSpPr>
          <p:cNvPr id="35" name="Rectangle 14">
            <a:extLst>
              <a:ext uri="{FF2B5EF4-FFF2-40B4-BE49-F238E27FC236}">
                <a16:creationId xmlns:a16="http://schemas.microsoft.com/office/drawing/2014/main" id="{EB646A31-DB2F-4718-8779-6467B6CF8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i="0" dirty="0">
                <a:solidFill>
                  <a:schemeClr val="tx2"/>
                </a:solidFill>
                <a:latin typeface="Calibri" panose="020F0502020204030204" pitchFamily="34" charset="0"/>
              </a:rPr>
              <a:t>In fixed time, same area traced out</a:t>
            </a:r>
          </a:p>
        </p:txBody>
      </p: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674440C2-7FF7-495F-8CB0-C385A578E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5" y="565473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Image result for earth">
            <a:extLst>
              <a:ext uri="{FF2B5EF4-FFF2-40B4-BE49-F238E27FC236}">
                <a16:creationId xmlns:a16="http://schemas.microsoft.com/office/drawing/2014/main" id="{C012F24B-4B9A-4958-9C04-E2BFE0AC5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42760" y="4994131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Image result for earth">
            <a:extLst>
              <a:ext uri="{FF2B5EF4-FFF2-40B4-BE49-F238E27FC236}">
                <a16:creationId xmlns:a16="http://schemas.microsoft.com/office/drawing/2014/main" id="{CC44E205-5988-4200-9A76-75526097B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55800" y="3124200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Image result for earth">
            <a:extLst>
              <a:ext uri="{FF2B5EF4-FFF2-40B4-BE49-F238E27FC236}">
                <a16:creationId xmlns:a16="http://schemas.microsoft.com/office/drawing/2014/main" id="{0A57A03C-DF81-49A7-BE51-04CE904493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574290" y="1814087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B70BFE-4B3B-4368-8B11-05AC0C6BAE8F}"/>
              </a:ext>
            </a:extLst>
          </p:cNvPr>
          <p:cNvSpPr txBox="1"/>
          <p:nvPr/>
        </p:nvSpPr>
        <p:spPr>
          <a:xfrm flipH="1">
            <a:off x="2027110" y="118444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i="0" dirty="0"/>
              <a:t>c</a:t>
            </a:r>
          </a:p>
        </p:txBody>
      </p:sp>
      <p:pic>
        <p:nvPicPr>
          <p:cNvPr id="24" name="Picture 4" descr="Image result for earth">
            <a:extLst>
              <a:ext uri="{FF2B5EF4-FFF2-40B4-BE49-F238E27FC236}">
                <a16:creationId xmlns:a16="http://schemas.microsoft.com/office/drawing/2014/main" id="{56640085-2349-40A0-93BF-B23FFC61F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934028" y="1357086"/>
            <a:ext cx="178140" cy="17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2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62"/>
            <a:ext cx="93726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three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</a:rPr>
              <a:t>Kepler’s second law:</a:t>
            </a:r>
            <a:br>
              <a:rPr lang="en-US" altLang="en-US" i="0" dirty="0">
                <a:latin typeface="Calibri" panose="020F0502020204030204" pitchFamily="34" charset="0"/>
              </a:rPr>
            </a:br>
            <a:r>
              <a:rPr lang="en-US" altLang="en-US" i="0" dirty="0">
                <a:latin typeface="Calibri" panose="020F0502020204030204" pitchFamily="34" charset="0"/>
              </a:rPr>
              <a:t>In fixed time, same area traced out.</a:t>
            </a: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</a:t>
            </a:r>
            <a:r>
              <a:rPr lang="en-US" altLang="en-US" i="0" dirty="0">
                <a:latin typeface="Calibri" panose="020F0502020204030204" pitchFamily="34" charset="0"/>
              </a:rPr>
              <a:t>rea        </a:t>
            </a:r>
            <a:r>
              <a:rPr lang="en-US" altLang="en-US" sz="1800" i="0" dirty="0">
                <a:latin typeface="Calibri" panose="020F0502020204030204" pitchFamily="34" charset="0"/>
              </a:rPr>
              <a:t>(</a:t>
            </a:r>
            <a:r>
              <a:rPr lang="en-US" altLang="en-US" sz="1800" i="0" dirty="0">
                <a:latin typeface="Calibri" panose="020F0502020204030204" pitchFamily="34" charset="0"/>
                <a:sym typeface="Symbol" panose="05050102010706020507" pitchFamily="18" charset="2"/>
              </a:rPr>
              <a:t>change in area)</a:t>
            </a:r>
          </a:p>
          <a:p>
            <a:pPr lvl="1" eaLnBrk="0" hangingPunct="0">
              <a:spcBef>
                <a:spcPct val="0"/>
              </a:spcBef>
            </a:pP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(</a:t>
            </a:r>
            <a:r>
              <a:rPr lang="en-US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proportional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to) </a:t>
            </a: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time        </a:t>
            </a:r>
            <a:r>
              <a:rPr lang="en-US" altLang="en-US" sz="1800" i="0" dirty="0">
                <a:latin typeface="Calibri" panose="020F0502020204030204" pitchFamily="34" charset="0"/>
                <a:sym typeface="Symbol" panose="05050102010706020507" pitchFamily="18" charset="2"/>
              </a:rPr>
              <a:t>(change in time)</a:t>
            </a:r>
          </a:p>
          <a:p>
            <a:pPr lvl="1"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(change in angle)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r                 </a:t>
            </a:r>
            <a:r>
              <a:rPr lang="en-US" altLang="en-US" sz="1800" i="0" dirty="0">
                <a:latin typeface="Calibri" panose="020F0502020204030204" pitchFamily="34" charset="0"/>
              </a:rPr>
              <a:t>(radius)</a:t>
            </a: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x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(change in location)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=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r</a:t>
            </a:r>
            <a:endParaRPr lang="en-US" altLang="en-US" i="0" dirty="0">
              <a:latin typeface="Calibri" panose="020F0502020204030204" pitchFamily="34" charset="0"/>
            </a:endParaRPr>
          </a:p>
          <a:p>
            <a:pPr lvl="1" eaLnBrk="0" hangingPunct="0">
              <a:spcBef>
                <a:spcPct val="0"/>
              </a:spcBef>
            </a:pPr>
            <a:endParaRPr lang="en-CA" altLang="en-US" sz="1800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a</a:t>
            </a:r>
            <a:r>
              <a:rPr lang="en-US" altLang="en-US" i="0" dirty="0">
                <a:latin typeface="Calibri" panose="020F0502020204030204" pitchFamily="34" charset="0"/>
              </a:rPr>
              <a:t>rea = ½    height  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   </a:t>
            </a:r>
            <a:r>
              <a:rPr lang="en-US" altLang="en-US" i="0" dirty="0">
                <a:latin typeface="Calibri" panose="020F0502020204030204" pitchFamily="34" charset="0"/>
              </a:rPr>
              <a:t>base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 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 </a:t>
            </a:r>
            <a:r>
              <a:rPr lang="en-CA" altLang="en-US" sz="20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</a:t>
            </a:r>
          </a:p>
          <a:p>
            <a:pPr lvl="1"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lvl="1" eaLnBrk="0" hangingPunct="0">
              <a:spcBef>
                <a:spcPct val="0"/>
              </a:spcBef>
            </a:pP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 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= angular velocity</a:t>
            </a:r>
            <a:endParaRPr lang="en-CA" altLang="en-US" i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kepler's second l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83" y="685800"/>
            <a:ext cx="4114800" cy="28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97C426-3F9F-4AE1-9539-290382AC255D}"/>
              </a:ext>
            </a:extLst>
          </p:cNvPr>
          <p:cNvGrpSpPr/>
          <p:nvPr/>
        </p:nvGrpSpPr>
        <p:grpSpPr>
          <a:xfrm>
            <a:off x="3887345" y="6929735"/>
            <a:ext cx="3100221" cy="461665"/>
            <a:chOff x="3887345" y="4948535"/>
            <a:chExt cx="3100221" cy="46166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20A7283-14F1-4565-B44E-2663D3DC03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87345" y="5004565"/>
              <a:ext cx="3100221" cy="456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700EF3-989E-44C6-A8CA-89C38C68CE3D}"/>
                </a:ext>
              </a:extLst>
            </p:cNvPr>
            <p:cNvSpPr/>
            <p:nvPr/>
          </p:nvSpPr>
          <p:spPr>
            <a:xfrm>
              <a:off x="5141663" y="4948535"/>
              <a:ext cx="5148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=</a:t>
              </a:r>
              <a:r>
                <a:rPr lang="en-US" altLang="en-US" i="0" dirty="0">
                  <a:latin typeface="Calibri" panose="020F0502020204030204" pitchFamily="34" charset="0"/>
                </a:rPr>
                <a:t>r 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97C426-3F9F-4AE1-9539-290382AC255D}"/>
              </a:ext>
            </a:extLst>
          </p:cNvPr>
          <p:cNvGrpSpPr/>
          <p:nvPr/>
        </p:nvGrpSpPr>
        <p:grpSpPr>
          <a:xfrm>
            <a:off x="5257800" y="1828800"/>
            <a:ext cx="2362200" cy="461665"/>
            <a:chOff x="4625366" y="4648200"/>
            <a:chExt cx="2362200" cy="46166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20A7283-14F1-4565-B44E-2663D3DC03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25366" y="5029200"/>
              <a:ext cx="2362200" cy="2101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700EF3-989E-44C6-A8CA-89C38C68CE3D}"/>
                </a:ext>
              </a:extLst>
            </p:cNvPr>
            <p:cNvSpPr/>
            <p:nvPr/>
          </p:nvSpPr>
          <p:spPr>
            <a:xfrm>
              <a:off x="5539766" y="4648200"/>
              <a:ext cx="360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i="0" dirty="0">
                  <a:solidFill>
                    <a:srgbClr val="CC00FF"/>
                  </a:solidFill>
                  <a:latin typeface="Calibri" panose="020F0502020204030204" pitchFamily="34" charset="0"/>
                </a:rPr>
                <a:t>r </a:t>
              </a:r>
              <a:endParaRPr lang="en-US" dirty="0">
                <a:solidFill>
                  <a:srgbClr val="CC00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12082" y="2083904"/>
            <a:ext cx="604653" cy="610073"/>
            <a:chOff x="7412082" y="1905000"/>
            <a:chExt cx="1415488" cy="1234615"/>
          </a:xfrm>
        </p:grpSpPr>
        <p:sp>
          <p:nvSpPr>
            <p:cNvPr id="4" name="Rectangle 3"/>
            <p:cNvSpPr/>
            <p:nvPr/>
          </p:nvSpPr>
          <p:spPr>
            <a:xfrm>
              <a:off x="7412082" y="2205336"/>
              <a:ext cx="1415488" cy="9342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i="0" dirty="0">
                  <a:solidFill>
                    <a:srgbClr val="CC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</a:t>
              </a:r>
              <a:r>
                <a:rPr lang="el-GR" altLang="en-US" i="0" dirty="0">
                  <a:solidFill>
                    <a:srgbClr val="CC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θ </a:t>
              </a:r>
              <a:endParaRPr lang="en-CA" dirty="0">
                <a:solidFill>
                  <a:srgbClr val="CC00FF"/>
                </a:solidFill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 rot="13737278">
              <a:off x="7435314" y="1905000"/>
              <a:ext cx="609600" cy="609600"/>
            </a:xfrm>
            <a:prstGeom prst="arc">
              <a:avLst/>
            </a:prstGeom>
            <a:noFill/>
            <a:ln w="25400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0A7283-14F1-4565-B44E-2663D3DC03FF}"/>
              </a:ext>
            </a:extLst>
          </p:cNvPr>
          <p:cNvCxnSpPr>
            <a:cxnSpLocks/>
          </p:cNvCxnSpPr>
          <p:nvPr/>
        </p:nvCxnSpPr>
        <p:spPr bwMode="auto">
          <a:xfrm>
            <a:off x="5257800" y="1970880"/>
            <a:ext cx="0" cy="324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A700EF3-989E-44C6-A8CA-89C38C68CE3D}"/>
              </a:ext>
            </a:extLst>
          </p:cNvPr>
          <p:cNvSpPr/>
          <p:nvPr/>
        </p:nvSpPr>
        <p:spPr>
          <a:xfrm>
            <a:off x="5603901" y="2362200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l-GR" altLang="en-US" i="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en-US" altLang="en-US" i="0" dirty="0">
                <a:solidFill>
                  <a:srgbClr val="CC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 r</a:t>
            </a:r>
            <a:endParaRPr lang="en-US" altLang="en-US" i="0" dirty="0">
              <a:solidFill>
                <a:srgbClr val="CC00FF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75711" y="5285387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r</a:t>
            </a:r>
            <a:endParaRPr lang="en-US" altLang="en-US" i="0" dirty="0"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34762" y="5269752"/>
            <a:ext cx="292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r</a:t>
            </a:r>
            <a:endParaRPr lang="en-US" altLang="en-US" i="0" dirty="0">
              <a:latin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700EF3-989E-44C6-A8CA-89C38C68CE3D}"/>
              </a:ext>
            </a:extLst>
          </p:cNvPr>
          <p:cNvSpPr/>
          <p:nvPr/>
        </p:nvSpPr>
        <p:spPr>
          <a:xfrm>
            <a:off x="5025507" y="2373420"/>
            <a:ext cx="797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l-GR" altLang="en-US" i="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x = </a:t>
            </a:r>
            <a:endParaRPr lang="en-US" altLang="en-US" i="0" dirty="0">
              <a:solidFill>
                <a:srgbClr val="CC00FF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5996608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θ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area</a:t>
            </a:r>
            <a:endParaRPr lang="el-GR" altLang="en-US" i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86400" y="6009312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2ADE3E-70EF-4103-8C1F-458B1AB21C85}"/>
              </a:ext>
            </a:extLst>
          </p:cNvPr>
          <p:cNvGrpSpPr/>
          <p:nvPr/>
        </p:nvGrpSpPr>
        <p:grpSpPr>
          <a:xfrm>
            <a:off x="6651008" y="5957248"/>
            <a:ext cx="4993944" cy="484000"/>
            <a:chOff x="2930856" y="1198088"/>
            <a:chExt cx="4993944" cy="484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F7FDC49-5D2B-4106-A981-4C74E9E017FD}"/>
                </a:ext>
              </a:extLst>
            </p:cNvPr>
            <p:cNvSpPr/>
            <p:nvPr/>
          </p:nvSpPr>
          <p:spPr>
            <a:xfrm>
              <a:off x="3352800" y="1198088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B9910320-F760-4273-825A-39C90A866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FAEC9575-0EEC-4D16-BE8D-7AF580312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36DF32DC-18BE-4445-A98E-3658876E5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683EF5F6-583E-47FF-882B-62CA73ACD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9AF9619D-25D1-431B-9F1A-1200ECBBF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3E346A0D-AB30-409C-AAD2-3CB5DFFA6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42775834-CFE2-48D0-BDDD-F3EA2C3DF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CCFC81DE-240D-4055-9ED2-7974139A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344DE374-7650-41B8-8C8B-7E74D260F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">
                <a:extLst>
                  <a:ext uri="{FF2B5EF4-FFF2-40B4-BE49-F238E27FC236}">
                    <a16:creationId xmlns:a16="http://schemas.microsoft.com/office/drawing/2014/main" id="{34525DF6-DC8E-45AA-B903-133F4C759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ECA1647C-9092-4CF9-94C1-0DD159241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BC6DB2B1-5D0F-4D96-8B8F-871B9701B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C602926A-CB52-41CD-868C-2E707FD90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373DD40B-FB0C-4707-A248-0E0D39594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8ADC6E18-2C22-49D0-8BE4-9275F4B3F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1">
                <a:extLst>
                  <a:ext uri="{FF2B5EF4-FFF2-40B4-BE49-F238E27FC236}">
                    <a16:creationId xmlns:a16="http://schemas.microsoft.com/office/drawing/2014/main" id="{E00D9EE0-3BCE-40D0-95F1-A9F38FDF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id="{2EF079B7-2F79-4B0F-A731-B51671BCC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23">
                <a:extLst>
                  <a:ext uri="{FF2B5EF4-FFF2-40B4-BE49-F238E27FC236}">
                    <a16:creationId xmlns:a16="http://schemas.microsoft.com/office/drawing/2014/main" id="{A1B3EB2F-EDE6-4A75-92D6-4482FD38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708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3" grpId="0"/>
      <p:bldP spid="24" grpId="0"/>
      <p:bldP spid="21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62"/>
            <a:ext cx="93726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three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</a:rPr>
              <a:t>Kepler’s second law:</a:t>
            </a:r>
            <a:br>
              <a:rPr lang="en-US" altLang="en-US" i="0" dirty="0">
                <a:latin typeface="Calibri" panose="020F0502020204030204" pitchFamily="34" charset="0"/>
              </a:rPr>
            </a:br>
            <a:r>
              <a:rPr lang="en-US" altLang="en-US" i="0" dirty="0">
                <a:latin typeface="Calibri" panose="020F0502020204030204" pitchFamily="34" charset="0"/>
              </a:rPr>
              <a:t>In fixed time, same area traced out.</a:t>
            </a: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</a:t>
            </a:r>
            <a:r>
              <a:rPr lang="en-US" altLang="en-US" i="0" dirty="0">
                <a:latin typeface="Calibri" panose="020F0502020204030204" pitchFamily="34" charset="0"/>
              </a:rPr>
              <a:t>rea        </a:t>
            </a:r>
            <a:r>
              <a:rPr lang="en-US" altLang="en-US" sz="1800" i="0" dirty="0">
                <a:latin typeface="Calibri" panose="020F0502020204030204" pitchFamily="34" charset="0"/>
              </a:rPr>
              <a:t>(</a:t>
            </a:r>
            <a:r>
              <a:rPr lang="en-US" altLang="en-US" sz="1800" i="0" dirty="0">
                <a:latin typeface="Calibri" panose="020F0502020204030204" pitchFamily="34" charset="0"/>
                <a:sym typeface="Symbol" panose="05050102010706020507" pitchFamily="18" charset="2"/>
              </a:rPr>
              <a:t>change in area)</a:t>
            </a:r>
          </a:p>
          <a:p>
            <a:pPr lvl="1" eaLnBrk="0" hangingPunct="0">
              <a:spcBef>
                <a:spcPct val="0"/>
              </a:spcBef>
            </a:pP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(</a:t>
            </a:r>
            <a:r>
              <a:rPr lang="en-US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proportional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to) </a:t>
            </a: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time        </a:t>
            </a:r>
            <a:r>
              <a:rPr lang="en-US" altLang="en-US" sz="1800" i="0" dirty="0">
                <a:latin typeface="Calibri" panose="020F0502020204030204" pitchFamily="34" charset="0"/>
                <a:sym typeface="Symbol" panose="05050102010706020507" pitchFamily="18" charset="2"/>
              </a:rPr>
              <a:t>(change in time)</a:t>
            </a:r>
          </a:p>
          <a:p>
            <a:pPr lvl="1"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(change in angle)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r                 </a:t>
            </a:r>
            <a:r>
              <a:rPr lang="en-US" altLang="en-US" sz="1800" i="0" dirty="0">
                <a:latin typeface="Calibri" panose="020F0502020204030204" pitchFamily="34" charset="0"/>
              </a:rPr>
              <a:t>(radius)</a:t>
            </a: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x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   </a:t>
            </a:r>
            <a:r>
              <a:rPr lang="en-CA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(change in location)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=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r</a:t>
            </a:r>
            <a:endParaRPr lang="en-US" altLang="en-US" i="0" dirty="0">
              <a:latin typeface="Calibri" panose="020F0502020204030204" pitchFamily="34" charset="0"/>
            </a:endParaRPr>
          </a:p>
          <a:p>
            <a:pPr lvl="1" eaLnBrk="0" hangingPunct="0">
              <a:spcBef>
                <a:spcPct val="0"/>
              </a:spcBef>
            </a:pPr>
            <a:endParaRPr lang="en-CA" altLang="en-US" sz="1800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lvl="1"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a</a:t>
            </a:r>
            <a:r>
              <a:rPr lang="en-US" altLang="en-US" i="0" dirty="0">
                <a:latin typeface="Calibri" panose="020F0502020204030204" pitchFamily="34" charset="0"/>
              </a:rPr>
              <a:t>rea = ½    height  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   </a:t>
            </a:r>
            <a:r>
              <a:rPr lang="en-US" altLang="en-US" i="0" dirty="0">
                <a:latin typeface="Calibri" panose="020F0502020204030204" pitchFamily="34" charset="0"/>
              </a:rPr>
              <a:t>base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 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 </a:t>
            </a:r>
            <a:r>
              <a:rPr lang="en-CA" altLang="en-US" sz="20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</a:t>
            </a:r>
          </a:p>
          <a:p>
            <a:pPr lvl="1"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lvl="1" eaLnBrk="0" hangingPunct="0">
              <a:spcBef>
                <a:spcPct val="0"/>
              </a:spcBef>
            </a:pP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 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= angular velocity</a:t>
            </a:r>
            <a:endParaRPr lang="en-CA" altLang="en-US" i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Image result for kepler's second l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83" y="685800"/>
            <a:ext cx="4114800" cy="28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97C426-3F9F-4AE1-9539-290382AC255D}"/>
              </a:ext>
            </a:extLst>
          </p:cNvPr>
          <p:cNvGrpSpPr/>
          <p:nvPr/>
        </p:nvGrpSpPr>
        <p:grpSpPr>
          <a:xfrm>
            <a:off x="3887345" y="6929735"/>
            <a:ext cx="3100221" cy="461665"/>
            <a:chOff x="3887345" y="4948535"/>
            <a:chExt cx="3100221" cy="46166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20A7283-14F1-4565-B44E-2663D3DC03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87345" y="5004565"/>
              <a:ext cx="3100221" cy="456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700EF3-989E-44C6-A8CA-89C38C68CE3D}"/>
                </a:ext>
              </a:extLst>
            </p:cNvPr>
            <p:cNvSpPr/>
            <p:nvPr/>
          </p:nvSpPr>
          <p:spPr>
            <a:xfrm>
              <a:off x="5141663" y="4948535"/>
              <a:ext cx="5148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=</a:t>
              </a:r>
              <a:r>
                <a:rPr lang="en-US" altLang="en-US" i="0" dirty="0">
                  <a:latin typeface="Calibri" panose="020F0502020204030204" pitchFamily="34" charset="0"/>
                </a:rPr>
                <a:t>r </a:t>
              </a:r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97C426-3F9F-4AE1-9539-290382AC255D}"/>
              </a:ext>
            </a:extLst>
          </p:cNvPr>
          <p:cNvGrpSpPr/>
          <p:nvPr/>
        </p:nvGrpSpPr>
        <p:grpSpPr>
          <a:xfrm>
            <a:off x="5257800" y="1828800"/>
            <a:ext cx="2362200" cy="461665"/>
            <a:chOff x="4625366" y="4648200"/>
            <a:chExt cx="2362200" cy="461665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20A7283-14F1-4565-B44E-2663D3DC03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25366" y="5029200"/>
              <a:ext cx="2362200" cy="21016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700EF3-989E-44C6-A8CA-89C38C68CE3D}"/>
                </a:ext>
              </a:extLst>
            </p:cNvPr>
            <p:cNvSpPr/>
            <p:nvPr/>
          </p:nvSpPr>
          <p:spPr>
            <a:xfrm>
              <a:off x="5539766" y="4648200"/>
              <a:ext cx="3609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i="0" dirty="0">
                  <a:solidFill>
                    <a:srgbClr val="CC00FF"/>
                  </a:solidFill>
                  <a:latin typeface="Calibri" panose="020F0502020204030204" pitchFamily="34" charset="0"/>
                </a:rPr>
                <a:t>r </a:t>
              </a:r>
              <a:endParaRPr lang="en-US" dirty="0">
                <a:solidFill>
                  <a:srgbClr val="CC00FF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12082" y="2083904"/>
            <a:ext cx="604653" cy="610073"/>
            <a:chOff x="7412082" y="1905000"/>
            <a:chExt cx="1415488" cy="1234615"/>
          </a:xfrm>
        </p:grpSpPr>
        <p:sp>
          <p:nvSpPr>
            <p:cNvPr id="4" name="Rectangle 3"/>
            <p:cNvSpPr/>
            <p:nvPr/>
          </p:nvSpPr>
          <p:spPr>
            <a:xfrm>
              <a:off x="7412082" y="2205336"/>
              <a:ext cx="1415488" cy="9342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i="0" dirty="0">
                  <a:solidFill>
                    <a:srgbClr val="CC00FF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</a:t>
              </a:r>
              <a:r>
                <a:rPr lang="el-GR" altLang="en-US" i="0" dirty="0">
                  <a:solidFill>
                    <a:srgbClr val="CC00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θ </a:t>
              </a:r>
              <a:endParaRPr lang="en-CA" dirty="0">
                <a:solidFill>
                  <a:srgbClr val="CC00FF"/>
                </a:solidFill>
              </a:endParaRPr>
            </a:p>
          </p:txBody>
        </p:sp>
        <p:sp>
          <p:nvSpPr>
            <p:cNvPr id="12" name="Arc 11"/>
            <p:cNvSpPr/>
            <p:nvPr/>
          </p:nvSpPr>
          <p:spPr bwMode="auto">
            <a:xfrm rot="13737278">
              <a:off x="7435314" y="1905000"/>
              <a:ext cx="609600" cy="609600"/>
            </a:xfrm>
            <a:prstGeom prst="arc">
              <a:avLst/>
            </a:prstGeom>
            <a:noFill/>
            <a:ln w="25400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A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0A7283-14F1-4565-B44E-2663D3DC03FF}"/>
              </a:ext>
            </a:extLst>
          </p:cNvPr>
          <p:cNvCxnSpPr>
            <a:cxnSpLocks/>
          </p:cNvCxnSpPr>
          <p:nvPr/>
        </p:nvCxnSpPr>
        <p:spPr bwMode="auto">
          <a:xfrm>
            <a:off x="5257800" y="1970880"/>
            <a:ext cx="0" cy="324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A700EF3-989E-44C6-A8CA-89C38C68CE3D}"/>
              </a:ext>
            </a:extLst>
          </p:cNvPr>
          <p:cNvSpPr/>
          <p:nvPr/>
        </p:nvSpPr>
        <p:spPr>
          <a:xfrm>
            <a:off x="5603901" y="2362200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l-GR" altLang="en-US" i="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en-US" altLang="en-US" i="0" dirty="0">
                <a:solidFill>
                  <a:srgbClr val="CC00FF"/>
                </a:solidFill>
                <a:latin typeface="Calibri" panose="020F0502020204030204" pitchFamily="34" charset="0"/>
                <a:sym typeface="Symbol" panose="05050102010706020507" pitchFamily="18" charset="2"/>
              </a:rPr>
              <a:t> r</a:t>
            </a:r>
            <a:endParaRPr lang="en-US" altLang="en-US" i="0" dirty="0">
              <a:solidFill>
                <a:srgbClr val="CC00FF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75711" y="5285387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r</a:t>
            </a:r>
            <a:endParaRPr lang="en-US" altLang="en-US" i="0" dirty="0"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534762" y="5269752"/>
            <a:ext cx="292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r</a:t>
            </a:r>
            <a:endParaRPr lang="en-US" altLang="en-US" i="0" dirty="0">
              <a:latin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700EF3-989E-44C6-A8CA-89C38C68CE3D}"/>
              </a:ext>
            </a:extLst>
          </p:cNvPr>
          <p:cNvSpPr/>
          <p:nvPr/>
        </p:nvSpPr>
        <p:spPr>
          <a:xfrm>
            <a:off x="5025507" y="2373420"/>
            <a:ext cx="7970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l-GR" altLang="en-US" i="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dirty="0">
                <a:solidFill>
                  <a:srgbClr val="CC00FF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x = </a:t>
            </a:r>
            <a:endParaRPr lang="en-US" altLang="en-US" i="0" dirty="0">
              <a:solidFill>
                <a:srgbClr val="CC00FF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6200" y="5996608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θ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area</a:t>
            </a:r>
            <a:endParaRPr lang="el-GR" altLang="en-US" i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86400" y="6009312"/>
            <a:ext cx="1676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2ADE3E-70EF-4103-8C1F-458B1AB21C85}"/>
              </a:ext>
            </a:extLst>
          </p:cNvPr>
          <p:cNvGrpSpPr/>
          <p:nvPr/>
        </p:nvGrpSpPr>
        <p:grpSpPr>
          <a:xfrm>
            <a:off x="6651008" y="5957248"/>
            <a:ext cx="4993944" cy="484000"/>
            <a:chOff x="2930856" y="1198088"/>
            <a:chExt cx="4993944" cy="484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F7FDC49-5D2B-4106-A981-4C74E9E017FD}"/>
                </a:ext>
              </a:extLst>
            </p:cNvPr>
            <p:cNvSpPr/>
            <p:nvPr/>
          </p:nvSpPr>
          <p:spPr>
            <a:xfrm>
              <a:off x="3352800" y="1198088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B9910320-F760-4273-825A-39C90A866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FAEC9575-0EEC-4D16-BE8D-7AF580312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36DF32DC-18BE-4445-A98E-3658876E5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683EF5F6-583E-47FF-882B-62CA73ACD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9AF9619D-25D1-431B-9F1A-1200ECBBF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3E346A0D-AB30-409C-AAD2-3CB5DFFA6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42775834-CFE2-48D0-BDDD-F3EA2C3DF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CCFC81DE-240D-4055-9ED2-7974139A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344DE374-7650-41B8-8C8B-7E74D260F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">
                <a:extLst>
                  <a:ext uri="{FF2B5EF4-FFF2-40B4-BE49-F238E27FC236}">
                    <a16:creationId xmlns:a16="http://schemas.microsoft.com/office/drawing/2014/main" id="{34525DF6-DC8E-45AA-B903-133F4C759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ECA1647C-9092-4CF9-94C1-0DD159241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BC6DB2B1-5D0F-4D96-8B8F-871B9701B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C602926A-CB52-41CD-868C-2E707FD90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373DD40B-FB0C-4707-A248-0E0D39594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8ADC6E18-2C22-49D0-8BE4-9275F4B3F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1">
                <a:extLst>
                  <a:ext uri="{FF2B5EF4-FFF2-40B4-BE49-F238E27FC236}">
                    <a16:creationId xmlns:a16="http://schemas.microsoft.com/office/drawing/2014/main" id="{E00D9EE0-3BCE-40D0-95F1-A9F38FDF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id="{2EF079B7-2F79-4B0F-A731-B51671BCC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23">
                <a:extLst>
                  <a:ext uri="{FF2B5EF4-FFF2-40B4-BE49-F238E27FC236}">
                    <a16:creationId xmlns:a16="http://schemas.microsoft.com/office/drawing/2014/main" id="{A1B3EB2F-EDE6-4A75-92D6-4482FD38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C96421E-BB66-4D50-B57F-CDBD62810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60" y="2949168"/>
            <a:ext cx="4495800" cy="301942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874B76FF-E3C6-455D-820C-4315C2A93C38}"/>
              </a:ext>
            </a:extLst>
          </p:cNvPr>
          <p:cNvSpPr/>
          <p:nvPr/>
        </p:nvSpPr>
        <p:spPr>
          <a:xfrm>
            <a:off x="5029200" y="36576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Calculating kind area(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 is ugly.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This is why we ignore time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and determine shape.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2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54E9F9-1642-4889-841D-7FCEDE0E5484}"/>
              </a:ext>
            </a:extLst>
          </p:cNvPr>
          <p:cNvSpPr/>
          <p:nvPr/>
        </p:nvSpPr>
        <p:spPr bwMode="auto">
          <a:xfrm>
            <a:off x="272142" y="2518229"/>
            <a:ext cx="3995060" cy="2112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58CDA1C-7640-44A8-9439-14924174211E}"/>
                  </a:ext>
                </a:extLst>
              </p:cNvPr>
              <p:cNvSpPr/>
              <p:nvPr/>
            </p:nvSpPr>
            <p:spPr>
              <a:xfrm>
                <a:off x="947058" y="3791021"/>
                <a:ext cx="5334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58CDA1C-7640-44A8-9439-1492417421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058" y="3791021"/>
                <a:ext cx="533400" cy="461665"/>
              </a:xfrm>
              <a:prstGeom prst="rect">
                <a:avLst/>
              </a:prstGeom>
              <a:blipFill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E1963B3-B473-481B-8138-2C0F22BCEE51}"/>
              </a:ext>
            </a:extLst>
          </p:cNvPr>
          <p:cNvGrpSpPr/>
          <p:nvPr/>
        </p:nvGrpSpPr>
        <p:grpSpPr>
          <a:xfrm>
            <a:off x="1219200" y="2296072"/>
            <a:ext cx="7953554" cy="1775186"/>
            <a:chOff x="1219200" y="2296072"/>
            <a:chExt cx="7953554" cy="17751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8CA3C5-D51B-4AB4-8C9E-235280C26E40}"/>
                    </a:ext>
                  </a:extLst>
                </p:cNvPr>
                <p:cNvSpPr/>
                <p:nvPr/>
              </p:nvSpPr>
              <p:spPr>
                <a:xfrm>
                  <a:off x="5436982" y="3119735"/>
                  <a:ext cx="3735772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accent2"/>
                      </a:solidFill>
                      <a:latin typeface="+mj-lt"/>
                    </a:rPr>
                    <a:t>P|+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accent2"/>
                      </a:solidFill>
                    </a:rPr>
                    <a:t>P|</a:t>
                  </a:r>
                  <a:r>
                    <a:rPr lang="en-US" dirty="0">
                      <a:solidFill>
                        <a:schemeClr val="accent2"/>
                      </a:solidFill>
                      <a:latin typeface="+mj-lt"/>
                    </a:rPr>
                    <a:t> = 2a</a:t>
                  </a:r>
                  <a:endParaRPr lang="en-US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28CA3C5-D51B-4AB4-8C9E-235280C26E4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6982" y="3119735"/>
                  <a:ext cx="3735772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1468" t="-10526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Text Box 7">
              <a:extLst>
                <a:ext uri="{FF2B5EF4-FFF2-40B4-BE49-F238E27FC236}">
                  <a16:creationId xmlns:a16="http://schemas.microsoft.com/office/drawing/2014/main" id="{590557FC-A7E1-43AD-80D1-950969735E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24400" y="2296072"/>
              <a:ext cx="3886755" cy="502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spcBef>
                  <a:spcPct val="0"/>
                </a:spcBef>
              </a:pPr>
              <a:r>
                <a:rPr lang="en-US" altLang="en-US" i="0" dirty="0">
                  <a:latin typeface="Arial" panose="020B0604020202020204" pitchFamily="34" charset="0"/>
                </a:rPr>
                <a:t>Two pins and a string</a:t>
              </a:r>
              <a:br>
                <a:rPr lang="en-US" altLang="en-US" i="0" dirty="0">
                  <a:latin typeface="Arial" panose="020B0604020202020204" pitchFamily="34" charset="0"/>
                </a:rPr>
              </a:br>
              <a:r>
                <a:rPr lang="en-US" altLang="en-US" i="0" dirty="0">
                  <a:latin typeface="Arial" panose="020B0604020202020204" pitchFamily="34" charset="0"/>
                </a:rPr>
                <a:t>feels simple and natural.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2E021EE-A77C-442C-AE53-F0E0E049CE70}"/>
                </a:ext>
              </a:extLst>
            </p:cNvPr>
            <p:cNvGrpSpPr/>
            <p:nvPr/>
          </p:nvGrpSpPr>
          <p:grpSpPr>
            <a:xfrm>
              <a:off x="1219200" y="2772228"/>
              <a:ext cx="2394858" cy="1299030"/>
              <a:chOff x="1219200" y="2772228"/>
              <a:chExt cx="2394858" cy="1299030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84E72AD4-8AAD-4BE4-A705-6B22741E33B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25621" y="2772228"/>
                <a:ext cx="150551" cy="84284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9A74D342-371D-406F-8C3D-B481E59D9709}"/>
                  </a:ext>
                </a:extLst>
              </p:cNvPr>
              <p:cNvCxnSpPr/>
              <p:nvPr/>
            </p:nvCxnSpPr>
            <p:spPr bwMode="auto">
              <a:xfrm flipV="1">
                <a:off x="1219200" y="2798291"/>
                <a:ext cx="2286000" cy="738094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BE27AE8-E0D6-461B-B24A-D6B61D06B8F2}"/>
                  </a:ext>
                </a:extLst>
              </p:cNvPr>
              <p:cNvSpPr/>
              <p:nvPr/>
            </p:nvSpPr>
            <p:spPr bwMode="auto">
              <a:xfrm>
                <a:off x="3291114" y="3536385"/>
                <a:ext cx="91440" cy="92187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68757EDD-77D9-4A44-8CCA-69324ACE8BB9}"/>
                      </a:ext>
                    </a:extLst>
                  </p:cNvPr>
                  <p:cNvSpPr/>
                  <p:nvPr/>
                </p:nvSpPr>
                <p:spPr>
                  <a:xfrm>
                    <a:off x="3080658" y="3609593"/>
                    <a:ext cx="533400" cy="46166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68757EDD-77D9-4A44-8CCA-69324ACE8B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0658" y="3609593"/>
                    <a:ext cx="533400" cy="46166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9" name="Text Box 7">
            <a:extLst>
              <a:ext uri="{FF2B5EF4-FFF2-40B4-BE49-F238E27FC236}">
                <a16:creationId xmlns:a16="http://schemas.microsoft.com/office/drawing/2014/main" id="{69E38362-7831-4BB4-A0B4-2B7BE7E55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038600"/>
            <a:ext cx="4191000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But what is at the </a:t>
            </a: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other focal point?</a:t>
            </a:r>
          </a:p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And why is the sum a constant?</a:t>
            </a:r>
          </a:p>
        </p:txBody>
      </p:sp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age result for sun">
            <a:extLst>
              <a:ext uri="{FF2B5EF4-FFF2-40B4-BE49-F238E27FC236}">
                <a16:creationId xmlns:a16="http://schemas.microsoft.com/office/drawing/2014/main" id="{B5CE0F05-493F-48E9-B30A-CCF6B39F5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92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"/>
            <a:ext cx="89916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We will consider three facts:</a:t>
            </a:r>
            <a:endParaRPr lang="en-US" altLang="en-US" i="0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</a:rPr>
              <a:t>Kepler’s second law:</a:t>
            </a:r>
            <a:br>
              <a:rPr lang="en-US" altLang="en-US" i="0" dirty="0">
                <a:latin typeface="Calibri" panose="020F0502020204030204" pitchFamily="34" charset="0"/>
              </a:rPr>
            </a:b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endParaRPr lang="en-US" altLang="en-US" i="0" baseline="3000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lvl="1" eaLnBrk="0" hangingPunct="0">
              <a:spcBef>
                <a:spcPct val="0"/>
              </a:spcBef>
            </a:pPr>
            <a:endParaRPr lang="en-US" altLang="en-US" i="0" baseline="3000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457200" indent="-457200" eaLnBrk="0" hangingPunct="0">
              <a:spcBef>
                <a:spcPct val="0"/>
              </a:spcBef>
              <a:buFontTx/>
              <a:buAutoNum type="arabicPeriod" startAt="2"/>
            </a:pPr>
            <a:r>
              <a:rPr lang="en-US" altLang="en-US" i="0" dirty="0">
                <a:latin typeface="Calibri" panose="020F0502020204030204" pitchFamily="34" charset="0"/>
              </a:rPr>
              <a:t>Newton’s Gravity:</a:t>
            </a:r>
          </a:p>
          <a:p>
            <a:pPr eaLnBrk="0" hangingPunct="0">
              <a:spcBef>
                <a:spcPct val="0"/>
              </a:spcBef>
            </a:pP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eaLnBrk="0" hangingPunct="0">
              <a:spcBef>
                <a:spcPct val="0"/>
              </a:spcBef>
            </a:pPr>
            <a:endParaRPr lang="en-US" altLang="en-US" i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endParaRPr lang="en-US" altLang="en-US" i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endParaRPr lang="en-US" altLang="en-US" i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endParaRPr lang="en-US" altLang="en-US" i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2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A constant =     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     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   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2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    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Newton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Kepler </a:t>
            </a:r>
          </a:p>
          <a:p>
            <a:pPr marL="457200" lvl="2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      =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</a:p>
          <a:p>
            <a:pPr marL="457200" lvl="2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      =            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2"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457200" lvl="2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“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=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constant” will translate into lengths, angles, and shapes.</a:t>
            </a:r>
          </a:p>
          <a:p>
            <a:pPr marL="457200" lvl="2"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marL="457200" lvl="2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Getting rid of time is good because it is</a:t>
            </a:r>
          </a:p>
          <a:p>
            <a:pPr marL="457200" lvl="2"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hangingPunct="0">
              <a:spcBef>
                <a:spcPct val="0"/>
              </a:spcBef>
            </a:pPr>
            <a:endParaRPr lang="el-GR" altLang="en-US" i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0" hangingPunct="0">
              <a:spcBef>
                <a:spcPct val="0"/>
              </a:spcBef>
            </a:pPr>
            <a:endParaRPr lang="en-CA" altLang="en-US" i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A2ADE3E-70EF-4103-8C1F-458B1AB21C85}"/>
              </a:ext>
            </a:extLst>
          </p:cNvPr>
          <p:cNvGrpSpPr/>
          <p:nvPr/>
        </p:nvGrpSpPr>
        <p:grpSpPr>
          <a:xfrm>
            <a:off x="3235656" y="1359648"/>
            <a:ext cx="2174544" cy="484000"/>
            <a:chOff x="2930856" y="1198088"/>
            <a:chExt cx="2174544" cy="484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F7FDC49-5D2B-4106-A981-4C74E9E017FD}"/>
                </a:ext>
              </a:extLst>
            </p:cNvPr>
            <p:cNvSpPr/>
            <p:nvPr/>
          </p:nvSpPr>
          <p:spPr>
            <a:xfrm>
              <a:off x="3352800" y="1198088"/>
              <a:ext cx="17526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B9910320-F760-4273-825A-39C90A866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FAEC9575-0EEC-4D16-BE8D-7AF580312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36DF32DC-18BE-4445-A98E-3658876E5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683EF5F6-583E-47FF-882B-62CA73ACD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9AF9619D-25D1-431B-9F1A-1200ECBBF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3E346A0D-AB30-409C-AAD2-3CB5DFFA6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42775834-CFE2-48D0-BDDD-F3EA2C3DF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CCFC81DE-240D-4055-9ED2-7974139A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344DE374-7650-41B8-8C8B-7E74D260F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">
                <a:extLst>
                  <a:ext uri="{FF2B5EF4-FFF2-40B4-BE49-F238E27FC236}">
                    <a16:creationId xmlns:a16="http://schemas.microsoft.com/office/drawing/2014/main" id="{34525DF6-DC8E-45AA-B903-133F4C759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ECA1647C-9092-4CF9-94C1-0DD159241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BC6DB2B1-5D0F-4D96-8B8F-871B9701B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C602926A-CB52-41CD-868C-2E707FD90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373DD40B-FB0C-4707-A248-0E0D39594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8ADC6E18-2C22-49D0-8BE4-9275F4B3F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1">
                <a:extLst>
                  <a:ext uri="{FF2B5EF4-FFF2-40B4-BE49-F238E27FC236}">
                    <a16:creationId xmlns:a16="http://schemas.microsoft.com/office/drawing/2014/main" id="{E00D9EE0-3BCE-40D0-95F1-A9F38FDF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id="{2EF079B7-2F79-4B0F-A731-B51671BCC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23">
                <a:extLst>
                  <a:ext uri="{FF2B5EF4-FFF2-40B4-BE49-F238E27FC236}">
                    <a16:creationId xmlns:a16="http://schemas.microsoft.com/office/drawing/2014/main" id="{A1B3EB2F-EDE6-4A75-92D6-4482FD38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A2ADE3E-70EF-4103-8C1F-458B1AB21C85}"/>
              </a:ext>
            </a:extLst>
          </p:cNvPr>
          <p:cNvGrpSpPr/>
          <p:nvPr/>
        </p:nvGrpSpPr>
        <p:grpSpPr>
          <a:xfrm>
            <a:off x="3226110" y="2355913"/>
            <a:ext cx="2174544" cy="484000"/>
            <a:chOff x="2930856" y="1198088"/>
            <a:chExt cx="2174544" cy="4840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F7FDC49-5D2B-4106-A981-4C74E9E017FD}"/>
                </a:ext>
              </a:extLst>
            </p:cNvPr>
            <p:cNvSpPr/>
            <p:nvPr/>
          </p:nvSpPr>
          <p:spPr>
            <a:xfrm>
              <a:off x="3352800" y="1198088"/>
              <a:ext cx="17526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49" name="Group 6">
              <a:extLst>
                <a:ext uri="{FF2B5EF4-FFF2-40B4-BE49-F238E27FC236}">
                  <a16:creationId xmlns:a16="http://schemas.microsoft.com/office/drawing/2014/main" id="{B9910320-F760-4273-825A-39C90A866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50" name="Freeform 7">
                <a:extLst>
                  <a:ext uri="{FF2B5EF4-FFF2-40B4-BE49-F238E27FC236}">
                    <a16:creationId xmlns:a16="http://schemas.microsoft.com/office/drawing/2014/main" id="{FAEC9575-0EEC-4D16-BE8D-7AF580312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Freeform 8">
                <a:extLst>
                  <a:ext uri="{FF2B5EF4-FFF2-40B4-BE49-F238E27FC236}">
                    <a16:creationId xmlns:a16="http://schemas.microsoft.com/office/drawing/2014/main" id="{36DF32DC-18BE-4445-A98E-3658876E5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Freeform 9">
                <a:extLst>
                  <a:ext uri="{FF2B5EF4-FFF2-40B4-BE49-F238E27FC236}">
                    <a16:creationId xmlns:a16="http://schemas.microsoft.com/office/drawing/2014/main" id="{683EF5F6-583E-47FF-882B-62CA73ACD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Freeform 10">
                <a:extLst>
                  <a:ext uri="{FF2B5EF4-FFF2-40B4-BE49-F238E27FC236}">
                    <a16:creationId xmlns:a16="http://schemas.microsoft.com/office/drawing/2014/main" id="{9AF9619D-25D1-431B-9F1A-1200ECBBF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11">
                <a:extLst>
                  <a:ext uri="{FF2B5EF4-FFF2-40B4-BE49-F238E27FC236}">
                    <a16:creationId xmlns:a16="http://schemas.microsoft.com/office/drawing/2014/main" id="{3E346A0D-AB30-409C-AAD2-3CB5DFFA6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12">
                <a:extLst>
                  <a:ext uri="{FF2B5EF4-FFF2-40B4-BE49-F238E27FC236}">
                    <a16:creationId xmlns:a16="http://schemas.microsoft.com/office/drawing/2014/main" id="{42775834-CFE2-48D0-BDDD-F3EA2C3DF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13">
                <a:extLst>
                  <a:ext uri="{FF2B5EF4-FFF2-40B4-BE49-F238E27FC236}">
                    <a16:creationId xmlns:a16="http://schemas.microsoft.com/office/drawing/2014/main" id="{CCFC81DE-240D-4055-9ED2-7974139A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Freeform 14">
                <a:extLst>
                  <a:ext uri="{FF2B5EF4-FFF2-40B4-BE49-F238E27FC236}">
                    <a16:creationId xmlns:a16="http://schemas.microsoft.com/office/drawing/2014/main" id="{344DE374-7650-41B8-8C8B-7E74D260F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Freeform 15">
                <a:extLst>
                  <a:ext uri="{FF2B5EF4-FFF2-40B4-BE49-F238E27FC236}">
                    <a16:creationId xmlns:a16="http://schemas.microsoft.com/office/drawing/2014/main" id="{34525DF6-DC8E-45AA-B903-133F4C759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16">
                <a:extLst>
                  <a:ext uri="{FF2B5EF4-FFF2-40B4-BE49-F238E27FC236}">
                    <a16:creationId xmlns:a16="http://schemas.microsoft.com/office/drawing/2014/main" id="{ECA1647C-9092-4CF9-94C1-0DD159241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17">
                <a:extLst>
                  <a:ext uri="{FF2B5EF4-FFF2-40B4-BE49-F238E27FC236}">
                    <a16:creationId xmlns:a16="http://schemas.microsoft.com/office/drawing/2014/main" id="{BC6DB2B1-5D0F-4D96-8B8F-871B9701B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18">
                <a:extLst>
                  <a:ext uri="{FF2B5EF4-FFF2-40B4-BE49-F238E27FC236}">
                    <a16:creationId xmlns:a16="http://schemas.microsoft.com/office/drawing/2014/main" id="{C602926A-CB52-41CD-868C-2E707FD90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19">
                <a:extLst>
                  <a:ext uri="{FF2B5EF4-FFF2-40B4-BE49-F238E27FC236}">
                    <a16:creationId xmlns:a16="http://schemas.microsoft.com/office/drawing/2014/main" id="{373DD40B-FB0C-4707-A248-0E0D39594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Freeform 20">
                <a:extLst>
                  <a:ext uri="{FF2B5EF4-FFF2-40B4-BE49-F238E27FC236}">
                    <a16:creationId xmlns:a16="http://schemas.microsoft.com/office/drawing/2014/main" id="{8ADC6E18-2C22-49D0-8BE4-9275F4B3F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21">
                <a:extLst>
                  <a:ext uri="{FF2B5EF4-FFF2-40B4-BE49-F238E27FC236}">
                    <a16:creationId xmlns:a16="http://schemas.microsoft.com/office/drawing/2014/main" id="{E00D9EE0-3BCE-40D0-95F1-A9F38FDF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22">
                <a:extLst>
                  <a:ext uri="{FF2B5EF4-FFF2-40B4-BE49-F238E27FC236}">
                    <a16:creationId xmlns:a16="http://schemas.microsoft.com/office/drawing/2014/main" id="{2EF079B7-2F79-4B0F-A731-B51671BCC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23">
                <a:extLst>
                  <a:ext uri="{FF2B5EF4-FFF2-40B4-BE49-F238E27FC236}">
                    <a16:creationId xmlns:a16="http://schemas.microsoft.com/office/drawing/2014/main" id="{A1B3EB2F-EDE6-4A75-92D6-4482FD38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5334000" y="1410519"/>
            <a:ext cx="4648200" cy="1429394"/>
            <a:chOff x="5334000" y="1396761"/>
            <a:chExt cx="4648200" cy="1429394"/>
          </a:xfrm>
        </p:grpSpPr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F7FDC49-5D2B-4106-A981-4C74E9E017FD}"/>
                </a:ext>
              </a:extLst>
            </p:cNvPr>
            <p:cNvSpPr/>
            <p:nvPr/>
          </p:nvSpPr>
          <p:spPr>
            <a:xfrm>
              <a:off x="5791200" y="1683603"/>
              <a:ext cx="41910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The r come from </a:t>
              </a:r>
              <a:b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</a:b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different places.</a:t>
              </a:r>
              <a:endParaRPr lang="en-US" dirty="0"/>
            </a:p>
          </p:txBody>
        </p:sp>
        <p:sp>
          <p:nvSpPr>
            <p:cNvPr id="108" name="Right Brace 107">
              <a:extLst>
                <a:ext uri="{FF2B5EF4-FFF2-40B4-BE49-F238E27FC236}">
                  <a16:creationId xmlns:a16="http://schemas.microsoft.com/office/drawing/2014/main" id="{3ECDC746-B773-4AFA-822B-F879D1E7C67A}"/>
                </a:ext>
              </a:extLst>
            </p:cNvPr>
            <p:cNvSpPr/>
            <p:nvPr/>
          </p:nvSpPr>
          <p:spPr bwMode="auto">
            <a:xfrm>
              <a:off x="5334000" y="1396761"/>
              <a:ext cx="322548" cy="1429394"/>
            </a:xfrm>
            <a:prstGeom prst="rightBrace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09" name="Rectangle 108">
            <a:extLst>
              <a:ext uri="{FF2B5EF4-FFF2-40B4-BE49-F238E27FC236}">
                <a16:creationId xmlns:a16="http://schemas.microsoft.com/office/drawing/2014/main" id="{5F7FDC49-5D2B-4106-A981-4C74E9E017FD}"/>
              </a:ext>
            </a:extLst>
          </p:cNvPr>
          <p:cNvSpPr/>
          <p:nvPr/>
        </p:nvSpPr>
        <p:spPr>
          <a:xfrm>
            <a:off x="2362200" y="3048000"/>
            <a:ext cx="4333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But we can make them cancel.</a:t>
            </a:r>
            <a:endParaRPr lang="en-US" dirty="0"/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A2ADE3E-70EF-4103-8C1F-458B1AB21C85}"/>
              </a:ext>
            </a:extLst>
          </p:cNvPr>
          <p:cNvGrpSpPr/>
          <p:nvPr/>
        </p:nvGrpSpPr>
        <p:grpSpPr>
          <a:xfrm>
            <a:off x="5521656" y="6207952"/>
            <a:ext cx="2174544" cy="484000"/>
            <a:chOff x="2930856" y="1198088"/>
            <a:chExt cx="2174544" cy="484000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F7FDC49-5D2B-4106-A981-4C74E9E017FD}"/>
                </a:ext>
              </a:extLst>
            </p:cNvPr>
            <p:cNvSpPr/>
            <p:nvPr/>
          </p:nvSpPr>
          <p:spPr>
            <a:xfrm>
              <a:off x="3352800" y="1198088"/>
              <a:ext cx="17526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112" name="Group 6">
              <a:extLst>
                <a:ext uri="{FF2B5EF4-FFF2-40B4-BE49-F238E27FC236}">
                  <a16:creationId xmlns:a16="http://schemas.microsoft.com/office/drawing/2014/main" id="{B9910320-F760-4273-825A-39C90A866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113" name="Freeform 7">
                <a:extLst>
                  <a:ext uri="{FF2B5EF4-FFF2-40B4-BE49-F238E27FC236}">
                    <a16:creationId xmlns:a16="http://schemas.microsoft.com/office/drawing/2014/main" id="{FAEC9575-0EEC-4D16-BE8D-7AF580312B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" name="Freeform 8">
                <a:extLst>
                  <a:ext uri="{FF2B5EF4-FFF2-40B4-BE49-F238E27FC236}">
                    <a16:creationId xmlns:a16="http://schemas.microsoft.com/office/drawing/2014/main" id="{36DF32DC-18BE-4445-A98E-3658876E53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" name="Freeform 9">
                <a:extLst>
                  <a:ext uri="{FF2B5EF4-FFF2-40B4-BE49-F238E27FC236}">
                    <a16:creationId xmlns:a16="http://schemas.microsoft.com/office/drawing/2014/main" id="{683EF5F6-583E-47FF-882B-62CA73ACD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" name="Freeform 10">
                <a:extLst>
                  <a:ext uri="{FF2B5EF4-FFF2-40B4-BE49-F238E27FC236}">
                    <a16:creationId xmlns:a16="http://schemas.microsoft.com/office/drawing/2014/main" id="{9AF9619D-25D1-431B-9F1A-1200ECBBF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7" name="Freeform 11">
                <a:extLst>
                  <a:ext uri="{FF2B5EF4-FFF2-40B4-BE49-F238E27FC236}">
                    <a16:creationId xmlns:a16="http://schemas.microsoft.com/office/drawing/2014/main" id="{3E346A0D-AB30-409C-AAD2-3CB5DFFA6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8" name="Freeform 12">
                <a:extLst>
                  <a:ext uri="{FF2B5EF4-FFF2-40B4-BE49-F238E27FC236}">
                    <a16:creationId xmlns:a16="http://schemas.microsoft.com/office/drawing/2014/main" id="{42775834-CFE2-48D0-BDDD-F3EA2C3DF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9" name="Freeform 13">
                <a:extLst>
                  <a:ext uri="{FF2B5EF4-FFF2-40B4-BE49-F238E27FC236}">
                    <a16:creationId xmlns:a16="http://schemas.microsoft.com/office/drawing/2014/main" id="{CCFC81DE-240D-4055-9ED2-7974139A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0" name="Freeform 14">
                <a:extLst>
                  <a:ext uri="{FF2B5EF4-FFF2-40B4-BE49-F238E27FC236}">
                    <a16:creationId xmlns:a16="http://schemas.microsoft.com/office/drawing/2014/main" id="{344DE374-7650-41B8-8C8B-7E74D260F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1" name="Freeform 15">
                <a:extLst>
                  <a:ext uri="{FF2B5EF4-FFF2-40B4-BE49-F238E27FC236}">
                    <a16:creationId xmlns:a16="http://schemas.microsoft.com/office/drawing/2014/main" id="{34525DF6-DC8E-45AA-B903-133F4C759C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2" name="Freeform 16">
                <a:extLst>
                  <a:ext uri="{FF2B5EF4-FFF2-40B4-BE49-F238E27FC236}">
                    <a16:creationId xmlns:a16="http://schemas.microsoft.com/office/drawing/2014/main" id="{ECA1647C-9092-4CF9-94C1-0DD159241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" name="Freeform 17">
                <a:extLst>
                  <a:ext uri="{FF2B5EF4-FFF2-40B4-BE49-F238E27FC236}">
                    <a16:creationId xmlns:a16="http://schemas.microsoft.com/office/drawing/2014/main" id="{BC6DB2B1-5D0F-4D96-8B8F-871B9701B3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" name="Freeform 18">
                <a:extLst>
                  <a:ext uri="{FF2B5EF4-FFF2-40B4-BE49-F238E27FC236}">
                    <a16:creationId xmlns:a16="http://schemas.microsoft.com/office/drawing/2014/main" id="{C602926A-CB52-41CD-868C-2E707FD90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" name="Freeform 19">
                <a:extLst>
                  <a:ext uri="{FF2B5EF4-FFF2-40B4-BE49-F238E27FC236}">
                    <a16:creationId xmlns:a16="http://schemas.microsoft.com/office/drawing/2014/main" id="{373DD40B-FB0C-4707-A248-0E0D39594D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" name="Freeform 20">
                <a:extLst>
                  <a:ext uri="{FF2B5EF4-FFF2-40B4-BE49-F238E27FC236}">
                    <a16:creationId xmlns:a16="http://schemas.microsoft.com/office/drawing/2014/main" id="{8ADC6E18-2C22-49D0-8BE4-9275F4B3F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" name="Freeform 21">
                <a:extLst>
                  <a:ext uri="{FF2B5EF4-FFF2-40B4-BE49-F238E27FC236}">
                    <a16:creationId xmlns:a16="http://schemas.microsoft.com/office/drawing/2014/main" id="{E00D9EE0-3BCE-40D0-95F1-A9F38FDFE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" name="Freeform 22">
                <a:extLst>
                  <a:ext uri="{FF2B5EF4-FFF2-40B4-BE49-F238E27FC236}">
                    <a16:creationId xmlns:a16="http://schemas.microsoft.com/office/drawing/2014/main" id="{2EF079B7-2F79-4B0F-A731-B51671BCC1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" name="Freeform 23">
                <a:extLst>
                  <a:ext uri="{FF2B5EF4-FFF2-40B4-BE49-F238E27FC236}">
                    <a16:creationId xmlns:a16="http://schemas.microsoft.com/office/drawing/2014/main" id="{A1B3EB2F-EDE6-4A75-92D6-4482FD38B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696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56E33B-4005-4589-B4C3-F8ECE62A0346}"/>
              </a:ext>
            </a:extLst>
          </p:cNvPr>
          <p:cNvSpPr/>
          <p:nvPr/>
        </p:nvSpPr>
        <p:spPr bwMode="auto">
          <a:xfrm>
            <a:off x="390938" y="656231"/>
            <a:ext cx="8981662" cy="551233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FDB639DC-3D17-49FF-B167-8C429A90A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3"/>
          <a:stretch/>
        </p:blipFill>
        <p:spPr bwMode="auto">
          <a:xfrm>
            <a:off x="847725" y="2447925"/>
            <a:ext cx="7610475" cy="372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5F1E93-7329-4EF0-B6A7-51E6CED83250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6800" y="1066800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E13C066-DD80-4DB7-A563-C10D2A62E382}"/>
              </a:ext>
            </a:extLst>
          </p:cNvPr>
          <p:cNvSpPr/>
          <p:nvPr/>
        </p:nvSpPr>
        <p:spPr bwMode="auto">
          <a:xfrm>
            <a:off x="499382" y="2495509"/>
            <a:ext cx="3313044" cy="302661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F6193B16-C28A-4B55-8B11-370F765CF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93726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Velocity vectors form a circle: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    = v = velocity vector of earth giving direction and speed.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Take all such vectors occurring during orbit.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kumimoji="0" lang="en-US" altLang="en-US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all start of vectors together.</a:t>
            </a:r>
          </a:p>
          <a:p>
            <a:pPr eaLnBrk="0" hangingPunct="0">
              <a:spcBef>
                <a:spcPct val="0"/>
              </a:spcBef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34A2AC-C1AA-42EB-8FB9-B8E954FB4A42}"/>
              </a:ext>
            </a:extLst>
          </p:cNvPr>
          <p:cNvSpPr/>
          <p:nvPr/>
        </p:nvSpPr>
        <p:spPr bwMode="auto">
          <a:xfrm>
            <a:off x="4298242" y="3018972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C66749-C8BF-40D7-914F-3CC5B969B7BD}"/>
              </a:ext>
            </a:extLst>
          </p:cNvPr>
          <p:cNvSpPr/>
          <p:nvPr/>
        </p:nvSpPr>
        <p:spPr bwMode="auto">
          <a:xfrm>
            <a:off x="3995058" y="3392712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0C29EC6-FD6E-4ABB-A204-0F16ED15B5CC}"/>
              </a:ext>
            </a:extLst>
          </p:cNvPr>
          <p:cNvSpPr/>
          <p:nvPr/>
        </p:nvSpPr>
        <p:spPr bwMode="auto">
          <a:xfrm>
            <a:off x="3778958" y="3813630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3821377-0911-4036-AAE6-B6E09C11C02E}"/>
              </a:ext>
            </a:extLst>
          </p:cNvPr>
          <p:cNvSpPr/>
          <p:nvPr/>
        </p:nvSpPr>
        <p:spPr bwMode="auto">
          <a:xfrm>
            <a:off x="3657600" y="4281714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6960012-B09C-42E1-AE9D-126A70581B81}"/>
              </a:ext>
            </a:extLst>
          </p:cNvPr>
          <p:cNvSpPr/>
          <p:nvPr/>
        </p:nvSpPr>
        <p:spPr bwMode="auto">
          <a:xfrm>
            <a:off x="3696074" y="4749798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3524E86-B952-4B29-9751-70550F719AC5}"/>
              </a:ext>
            </a:extLst>
          </p:cNvPr>
          <p:cNvSpPr/>
          <p:nvPr/>
        </p:nvSpPr>
        <p:spPr bwMode="auto">
          <a:xfrm>
            <a:off x="3836146" y="5188854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184DD0D-DAF8-4434-96A2-D770AE9A394A}"/>
              </a:ext>
            </a:extLst>
          </p:cNvPr>
          <p:cNvSpPr/>
          <p:nvPr/>
        </p:nvSpPr>
        <p:spPr bwMode="auto">
          <a:xfrm>
            <a:off x="4167788" y="5627910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E214993-5377-446D-B7B1-25DC105910DF}"/>
              </a:ext>
            </a:extLst>
          </p:cNvPr>
          <p:cNvSpPr/>
          <p:nvPr/>
        </p:nvSpPr>
        <p:spPr bwMode="auto">
          <a:xfrm>
            <a:off x="4563302" y="5950854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86FAE7-D3BC-4FDB-806D-15EF0A5105F5}"/>
              </a:ext>
            </a:extLst>
          </p:cNvPr>
          <p:cNvSpPr/>
          <p:nvPr/>
        </p:nvSpPr>
        <p:spPr bwMode="auto">
          <a:xfrm>
            <a:off x="7215788" y="5776686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E05D604-952B-44D6-B9FB-465C671D6173}"/>
              </a:ext>
            </a:extLst>
          </p:cNvPr>
          <p:cNvSpPr/>
          <p:nvPr/>
        </p:nvSpPr>
        <p:spPr bwMode="auto">
          <a:xfrm>
            <a:off x="7658474" y="5457372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5A004C4-780D-4329-A774-71479E6E8853}"/>
              </a:ext>
            </a:extLst>
          </p:cNvPr>
          <p:cNvSpPr/>
          <p:nvPr/>
        </p:nvSpPr>
        <p:spPr bwMode="auto">
          <a:xfrm>
            <a:off x="7848600" y="4953000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A3D800A-2709-49E1-B13D-B81528F62DC7}"/>
              </a:ext>
            </a:extLst>
          </p:cNvPr>
          <p:cNvSpPr/>
          <p:nvPr/>
        </p:nvSpPr>
        <p:spPr bwMode="auto">
          <a:xfrm>
            <a:off x="8001000" y="4448628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18C4FE9-09E9-45E8-9BC5-1F09CFB3FC5D}"/>
              </a:ext>
            </a:extLst>
          </p:cNvPr>
          <p:cNvSpPr/>
          <p:nvPr/>
        </p:nvSpPr>
        <p:spPr bwMode="auto">
          <a:xfrm>
            <a:off x="8001000" y="3944256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A625C6B-19DB-4751-8DB8-F27AE169F87B}"/>
              </a:ext>
            </a:extLst>
          </p:cNvPr>
          <p:cNvSpPr/>
          <p:nvPr/>
        </p:nvSpPr>
        <p:spPr bwMode="auto">
          <a:xfrm>
            <a:off x="7834086" y="3581400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6809589-5F9C-4A18-A92D-B725CF17FDFC}"/>
              </a:ext>
            </a:extLst>
          </p:cNvPr>
          <p:cNvSpPr/>
          <p:nvPr/>
        </p:nvSpPr>
        <p:spPr bwMode="auto">
          <a:xfrm>
            <a:off x="7532916" y="3204030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9442486-4A47-4BC1-BFDA-22457393F34F}"/>
              </a:ext>
            </a:extLst>
          </p:cNvPr>
          <p:cNvSpPr/>
          <p:nvPr/>
        </p:nvSpPr>
        <p:spPr bwMode="auto">
          <a:xfrm>
            <a:off x="7144662" y="2870202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F6CC1F0-46E3-489B-9786-168092A3C21D}"/>
              </a:ext>
            </a:extLst>
          </p:cNvPr>
          <p:cNvSpPr/>
          <p:nvPr/>
        </p:nvSpPr>
        <p:spPr bwMode="auto">
          <a:xfrm>
            <a:off x="6756408" y="2714172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BD4C23E-6BB4-4652-BC75-00407C6DDF7C}"/>
              </a:ext>
            </a:extLst>
          </p:cNvPr>
          <p:cNvSpPr/>
          <p:nvPr/>
        </p:nvSpPr>
        <p:spPr bwMode="auto">
          <a:xfrm>
            <a:off x="6339126" y="2601684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2832D6E-E43A-420B-B1EA-536E3BFB61F0}"/>
              </a:ext>
            </a:extLst>
          </p:cNvPr>
          <p:cNvSpPr/>
          <p:nvPr/>
        </p:nvSpPr>
        <p:spPr bwMode="auto">
          <a:xfrm>
            <a:off x="5907330" y="2532738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B726251-3BDE-4E80-A41E-4D86F25878F9}"/>
              </a:ext>
            </a:extLst>
          </p:cNvPr>
          <p:cNvSpPr/>
          <p:nvPr/>
        </p:nvSpPr>
        <p:spPr bwMode="auto">
          <a:xfrm>
            <a:off x="5388450" y="2521848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5356591-1730-46EB-BCC7-4B30B004FFCB}"/>
              </a:ext>
            </a:extLst>
          </p:cNvPr>
          <p:cNvSpPr/>
          <p:nvPr/>
        </p:nvSpPr>
        <p:spPr bwMode="auto">
          <a:xfrm>
            <a:off x="4782486" y="2739570"/>
            <a:ext cx="418726" cy="3810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7" name="Picture 2" descr="Image result for sun">
            <a:extLst>
              <a:ext uri="{FF2B5EF4-FFF2-40B4-BE49-F238E27FC236}">
                <a16:creationId xmlns:a16="http://schemas.microsoft.com/office/drawing/2014/main" id="{0CDFE3C1-4406-4BB8-9DC5-B22DFA805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36659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Image result for earth">
            <a:extLst>
              <a:ext uri="{FF2B5EF4-FFF2-40B4-BE49-F238E27FC236}">
                <a16:creationId xmlns:a16="http://schemas.microsoft.com/office/drawing/2014/main" id="{83897D2C-34AD-4DCF-A739-87D728B78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4463848" y="2996604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46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556E33B-4005-4589-B4C3-F8ECE62A0346}"/>
              </a:ext>
            </a:extLst>
          </p:cNvPr>
          <p:cNvSpPr/>
          <p:nvPr/>
        </p:nvSpPr>
        <p:spPr bwMode="auto">
          <a:xfrm>
            <a:off x="390938" y="656231"/>
            <a:ext cx="8981662" cy="551233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0658" name="Picture 2">
            <a:extLst>
              <a:ext uri="{FF2B5EF4-FFF2-40B4-BE49-F238E27FC236}">
                <a16:creationId xmlns:a16="http://schemas.microsoft.com/office/drawing/2014/main" id="{FDB639DC-3D17-49FF-B167-8C429A90A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3"/>
          <a:stretch/>
        </p:blipFill>
        <p:spPr bwMode="auto">
          <a:xfrm>
            <a:off x="847725" y="2447925"/>
            <a:ext cx="7610475" cy="372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5F1E93-7329-4EF0-B6A7-51E6CED83250}"/>
              </a:ext>
            </a:extLst>
          </p:cNvPr>
          <p:cNvCxnSpPr>
            <a:cxnSpLocks/>
          </p:cNvCxnSpPr>
          <p:nvPr/>
        </p:nvCxnSpPr>
        <p:spPr bwMode="auto">
          <a:xfrm flipH="1">
            <a:off x="1066800" y="1066800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 Box 7">
            <a:extLst>
              <a:ext uri="{FF2B5EF4-FFF2-40B4-BE49-F238E27FC236}">
                <a16:creationId xmlns:a16="http://schemas.microsoft.com/office/drawing/2014/main" id="{F6193B16-C28A-4B55-8B11-370F765CF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93726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Velocity vectors form a circle: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    = v = velocity vector of earth giving direction and speed.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Take all such vectors occurring during orbit.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kumimoji="0" lang="en-US" altLang="en-US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all start of vectors together.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baseline="0" dirty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endpoints form a circle.</a:t>
            </a:r>
          </a:p>
          <a:p>
            <a:pPr eaLnBrk="0" hangingPunct="0">
              <a:spcBef>
                <a:spcPct val="0"/>
              </a:spcBef>
            </a:pP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2" descr="Image result for sun">
            <a:extLst>
              <a:ext uri="{FF2B5EF4-FFF2-40B4-BE49-F238E27FC236}">
                <a16:creationId xmlns:a16="http://schemas.microsoft.com/office/drawing/2014/main" id="{83DE7287-CF0C-4D1C-8342-063F8F366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366592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6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0D5647ED-2339-4B6B-B7D3-FB8C0F7F95CF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B2C5B6-2892-4E8E-8033-CC859B1FCA3B}"/>
              </a:ext>
            </a:extLst>
          </p:cNvPr>
          <p:cNvSpPr/>
          <p:nvPr/>
        </p:nvSpPr>
        <p:spPr bwMode="auto">
          <a:xfrm>
            <a:off x="413658" y="3710739"/>
            <a:ext cx="3313044" cy="302661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BE71A6-5DFB-455E-A9E1-00848303FBA9}"/>
              </a:ext>
            </a:extLst>
          </p:cNvPr>
          <p:cNvSpPr/>
          <p:nvPr/>
        </p:nvSpPr>
        <p:spPr bwMode="auto">
          <a:xfrm>
            <a:off x="653661" y="5994741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6800"/>
            <a:ext cx="7848599" cy="34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Divide orbit into equal angle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</a:rPr>
              <a:t>segments</a:t>
            </a:r>
          </a:p>
          <a:p>
            <a:pPr marL="457200" lvl="2" eaLnBrk="0" hangingPunct="0">
              <a:spcBef>
                <a:spcPct val="0"/>
              </a:spcBef>
            </a:pP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=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Newton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Kepler </a:t>
            </a:r>
          </a:p>
          <a:p>
            <a:pPr marL="457200" lvl="2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=  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CA" altLang="en-US" sz="16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l-GR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CA" altLang="en-US" i="0" baseline="30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time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CA" altLang="en-US" i="0" baseline="-250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</a:t>
            </a:r>
            <a:r>
              <a:rPr lang="en-CA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/r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altLang="en-US" i="0" dirty="0">
                <a:latin typeface="Calibri" panose="020F0502020204030204" pitchFamily="34" charset="0"/>
                <a:sym typeface="Symbol" panose="05050102010706020507" pitchFamily="18" charset="2"/>
              </a:rPr>
              <a:t>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  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   a constant</a:t>
            </a:r>
            <a:endParaRPr lang="en-US" altLang="en-US" i="0" dirty="0">
              <a:latin typeface="Arial" panose="020B0604020202020204" pitchFamily="34" charset="0"/>
            </a:endParaRPr>
          </a:p>
          <a:p>
            <a:pPr lvl="0" eaLnBrk="0" hangingPunct="0">
              <a:spcBef>
                <a:spcPct val="0"/>
              </a:spcBef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    </a:t>
            </a:r>
            <a:r>
              <a:rPr kumimoji="0" lang="en-US" altLang="en-US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</a:rPr>
              <a:t>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   a constant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pPr lvl="0" eaLnBrk="0" hangingPunct="0">
              <a:spcBef>
                <a:spcPct val="0"/>
              </a:spcBef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       = v = velocity vector of earth</a:t>
            </a:r>
            <a:r>
              <a:rPr kumimoji="0" lang="en-US" altLang="en-US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</a:rPr>
              <a:t> when at this location.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=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 = change in velocity vector.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</a:t>
            </a:r>
            <a:r>
              <a:rPr lang="en-US" altLang="en-US" i="0" dirty="0">
                <a:latin typeface="Calibri" panose="020F0502020204030204" pitchFamily="34" charset="0"/>
              </a:rPr>
              <a:t>= a = acceleration vector.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= is of constant length.</a:t>
            </a:r>
          </a:p>
          <a:p>
            <a:pPr marL="1257300" lvl="2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8EACC02-9BF3-48B1-9AB2-8B129FD43D92}"/>
              </a:ext>
            </a:extLst>
          </p:cNvPr>
          <p:cNvCxnSpPr>
            <a:cxnSpLocks/>
          </p:cNvCxnSpPr>
          <p:nvPr/>
        </p:nvCxnSpPr>
        <p:spPr bwMode="auto">
          <a:xfrm flipH="1">
            <a:off x="838200" y="2590800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634C8F0C-6D6D-403F-A367-459DC2FC4D82}"/>
              </a:ext>
            </a:extLst>
          </p:cNvPr>
          <p:cNvSpPr/>
          <p:nvPr/>
        </p:nvSpPr>
        <p:spPr bwMode="auto">
          <a:xfrm>
            <a:off x="4038600" y="3495600"/>
            <a:ext cx="685783" cy="66682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147D18F-F885-4E07-BC86-5CDEEC3C66FA}"/>
              </a:ext>
            </a:extLst>
          </p:cNvPr>
          <p:cNvCxnSpPr>
            <a:cxnSpLocks/>
          </p:cNvCxnSpPr>
          <p:nvPr/>
        </p:nvCxnSpPr>
        <p:spPr bwMode="auto">
          <a:xfrm>
            <a:off x="781974" y="3076527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333CCCF-9059-46D3-9D30-7A5E180FF0E0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DBE50818-42E4-41C5-A68D-578AC6755FC9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E72A36C-9E2C-41EC-86AA-7B2CC77F3B6B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56" name="Text Box 7">
            <a:extLst>
              <a:ext uri="{FF2B5EF4-FFF2-40B4-BE49-F238E27FC236}">
                <a16:creationId xmlns:a16="http://schemas.microsoft.com/office/drawing/2014/main" id="{8A8CFAB6-14A9-4F2E-940F-D8C60E004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Velocity vectors form a circle: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34C8F0C-6D6D-403F-A367-459DC2FC4D82}"/>
              </a:ext>
            </a:extLst>
          </p:cNvPr>
          <p:cNvSpPr/>
          <p:nvPr/>
        </p:nvSpPr>
        <p:spPr bwMode="auto">
          <a:xfrm>
            <a:off x="3548169" y="4957156"/>
            <a:ext cx="685783" cy="66682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5" name="Picture 2" descr="Image result for sun">
            <a:extLst>
              <a:ext uri="{FF2B5EF4-FFF2-40B4-BE49-F238E27FC236}">
                <a16:creationId xmlns:a16="http://schemas.microsoft.com/office/drawing/2014/main" id="{CADCEADF-8252-44C3-9996-66AF81BE7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Image result for earth">
            <a:extLst>
              <a:ext uri="{FF2B5EF4-FFF2-40B4-BE49-F238E27FC236}">
                <a16:creationId xmlns:a16="http://schemas.microsoft.com/office/drawing/2014/main" id="{833559D3-7EEC-4B91-AE24-3958B26836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37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4" grpId="0" animBg="1"/>
      <p:bldP spid="39" grpId="0" animBg="1"/>
      <p:bldP spid="39" grpId="1" animBg="1"/>
      <p:bldP spid="47" grpId="0" animBg="1"/>
      <p:bldP spid="4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8EACC02-9BF3-48B1-9AB2-8B129FD43D92}"/>
              </a:ext>
            </a:extLst>
          </p:cNvPr>
          <p:cNvCxnSpPr>
            <a:cxnSpLocks/>
          </p:cNvCxnSpPr>
          <p:nvPr/>
        </p:nvCxnSpPr>
        <p:spPr bwMode="auto">
          <a:xfrm flipH="1">
            <a:off x="838200" y="1495473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147D18F-F885-4E07-BC86-5CDEEC3C66FA}"/>
              </a:ext>
            </a:extLst>
          </p:cNvPr>
          <p:cNvCxnSpPr>
            <a:cxnSpLocks/>
          </p:cNvCxnSpPr>
          <p:nvPr/>
        </p:nvCxnSpPr>
        <p:spPr bwMode="auto">
          <a:xfrm>
            <a:off x="781974" y="1981200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5" name="Text Box 7">
            <a:extLst>
              <a:ext uri="{FF2B5EF4-FFF2-40B4-BE49-F238E27FC236}">
                <a16:creationId xmlns:a16="http://schemas.microsoft.com/office/drawing/2014/main" id="{A8A51DA8-C914-4F13-AFC7-A5511DD72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Velocity vectors form a circle: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E4D34F2-AA9A-4EBB-A25C-35E81B1C735E}"/>
              </a:ext>
            </a:extLst>
          </p:cNvPr>
          <p:cNvSpPr/>
          <p:nvPr/>
        </p:nvSpPr>
        <p:spPr bwMode="auto">
          <a:xfrm>
            <a:off x="2104572" y="4829628"/>
            <a:ext cx="367319" cy="40387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0D755C2-B495-4415-83A2-553D566B388B}"/>
              </a:ext>
            </a:extLst>
          </p:cNvPr>
          <p:cNvSpPr/>
          <p:nvPr/>
        </p:nvSpPr>
        <p:spPr bwMode="auto">
          <a:xfrm>
            <a:off x="2105001" y="5358990"/>
            <a:ext cx="367319" cy="403874"/>
          </a:xfrm>
          <a:prstGeom prst="ellipse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4" name="Picture 2" descr="Image result for sun">
            <a:extLst>
              <a:ext uri="{FF2B5EF4-FFF2-40B4-BE49-F238E27FC236}">
                <a16:creationId xmlns:a16="http://schemas.microsoft.com/office/drawing/2014/main" id="{A2F79F39-9771-4394-A273-6AFFDB84D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Image result for earth">
            <a:extLst>
              <a:ext uri="{FF2B5EF4-FFF2-40B4-BE49-F238E27FC236}">
                <a16:creationId xmlns:a16="http://schemas.microsoft.com/office/drawing/2014/main" id="{851E8853-D0CA-46BF-8CDA-0A2CABD77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6B2C5B6-2892-4E8E-8033-CC859B1FCA3B}"/>
              </a:ext>
            </a:extLst>
          </p:cNvPr>
          <p:cNvSpPr/>
          <p:nvPr/>
        </p:nvSpPr>
        <p:spPr bwMode="auto">
          <a:xfrm>
            <a:off x="413658" y="3710739"/>
            <a:ext cx="3313044" cy="302661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4BE71A6-5DFB-455E-A9E1-00848303FBA9}"/>
              </a:ext>
            </a:extLst>
          </p:cNvPr>
          <p:cNvSpPr/>
          <p:nvPr/>
        </p:nvSpPr>
        <p:spPr bwMode="auto">
          <a:xfrm>
            <a:off x="653661" y="5994741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229599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Divide orbit into equal angle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</a:rPr>
              <a:t>segments</a:t>
            </a:r>
            <a:endParaRPr lang="en-US" altLang="en-US" i="0" dirty="0">
              <a:latin typeface="Arial" panose="020B0604020202020204" pitchFamily="34" charset="0"/>
            </a:endParaRPr>
          </a:p>
          <a:p>
            <a:pPr lvl="0" eaLnBrk="0" hangingPunct="0">
              <a:spcBef>
                <a:spcPct val="0"/>
              </a:spcBef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       = v = velocity vector of earth</a:t>
            </a:r>
            <a:r>
              <a:rPr kumimoji="0" lang="en-US" altLang="en-US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</a:rPr>
              <a:t> when at this location.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= |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v| = change in velocity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is always a fixed length.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  = constant angle between consecutive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</a:p>
          <a:p>
            <a:pPr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is always pointing at sun</a:t>
            </a:r>
          </a:p>
          <a:p>
            <a:pPr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</a:rPr>
              <a:t>= angle around sun </a:t>
            </a:r>
          </a:p>
          <a:p>
            <a:pPr eaLnBrk="0" hangingPunct="0">
              <a:spcBef>
                <a:spcPct val="0"/>
              </a:spcBef>
            </a:pP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</a:rPr>
              <a:t>= change in angle to sun.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= constant</a:t>
            </a: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00546D6-EB4C-47DD-BA70-8216D63C5ADC}"/>
              </a:ext>
            </a:extLst>
          </p:cNvPr>
          <p:cNvCxnSpPr>
            <a:cxnSpLocks/>
          </p:cNvCxnSpPr>
          <p:nvPr/>
        </p:nvCxnSpPr>
        <p:spPr bwMode="auto">
          <a:xfrm>
            <a:off x="811696" y="3476701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04A2257-DD78-4089-9631-0FC5A8653D9D}"/>
              </a:ext>
            </a:extLst>
          </p:cNvPr>
          <p:cNvCxnSpPr/>
          <p:nvPr/>
        </p:nvCxnSpPr>
        <p:spPr bwMode="auto">
          <a:xfrm>
            <a:off x="685800" y="3429000"/>
            <a:ext cx="0" cy="124941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C9C16BE7-F56D-40E5-B6EB-DE7105B5D609}"/>
              </a:ext>
            </a:extLst>
          </p:cNvPr>
          <p:cNvSpPr/>
          <p:nvPr/>
        </p:nvSpPr>
        <p:spPr bwMode="auto">
          <a:xfrm>
            <a:off x="304800" y="2453985"/>
            <a:ext cx="6858000" cy="50566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857B63B-F7EB-4883-8EE6-D8025C67C39F}"/>
              </a:ext>
            </a:extLst>
          </p:cNvPr>
          <p:cNvGrpSpPr/>
          <p:nvPr/>
        </p:nvGrpSpPr>
        <p:grpSpPr>
          <a:xfrm>
            <a:off x="570036" y="2638501"/>
            <a:ext cx="6804702" cy="283464"/>
            <a:chOff x="570036" y="2638501"/>
            <a:chExt cx="6804702" cy="28346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F5B3B0A-9C2A-447E-A907-0573FE61749F}"/>
                </a:ext>
              </a:extLst>
            </p:cNvPr>
            <p:cNvGrpSpPr/>
            <p:nvPr/>
          </p:nvGrpSpPr>
          <p:grpSpPr>
            <a:xfrm>
              <a:off x="570036" y="2638501"/>
              <a:ext cx="6804702" cy="180899"/>
              <a:chOff x="781974" y="2553900"/>
              <a:chExt cx="6804702" cy="180899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9FEB22F4-2E02-492C-B1C1-6FEE854E6B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1974" y="2553900"/>
                <a:ext cx="440538" cy="104699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1F710BFD-7B39-4266-9D79-27F3CF9081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205948" y="2635081"/>
                <a:ext cx="511817" cy="31919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293864DD-4925-4981-BB6A-C04E7CAB73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146138" y="2630100"/>
                <a:ext cx="440538" cy="104699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A503465-AF6C-40C3-A097-24CD03331E6A}"/>
                </a:ext>
              </a:extLst>
            </p:cNvPr>
            <p:cNvCxnSpPr/>
            <p:nvPr/>
          </p:nvCxnSpPr>
          <p:spPr bwMode="auto">
            <a:xfrm>
              <a:off x="994010" y="2751601"/>
              <a:ext cx="377590" cy="6779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47A8BDE-EEAB-4477-835E-DE40535CFFB5}"/>
                </a:ext>
              </a:extLst>
            </p:cNvPr>
            <p:cNvSpPr/>
            <p:nvPr/>
          </p:nvSpPr>
          <p:spPr>
            <a:xfrm>
              <a:off x="1312983" y="2691133"/>
              <a:ext cx="34176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900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</a:t>
              </a:r>
              <a:r>
                <a:rPr lang="el-GR" altLang="en-US" sz="900" i="0" dirty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r>
                <a:rPr lang="en-US" altLang="en-US" sz="900" i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1919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544886" y="2048868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8EACC02-9BF3-48B1-9AB2-8B129FD43D92}"/>
              </a:ext>
            </a:extLst>
          </p:cNvPr>
          <p:cNvCxnSpPr>
            <a:cxnSpLocks/>
          </p:cNvCxnSpPr>
          <p:nvPr/>
        </p:nvCxnSpPr>
        <p:spPr bwMode="auto">
          <a:xfrm flipH="1">
            <a:off x="838200" y="1495473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147D18F-F885-4E07-BC86-5CDEEC3C66FA}"/>
              </a:ext>
            </a:extLst>
          </p:cNvPr>
          <p:cNvCxnSpPr>
            <a:cxnSpLocks/>
          </p:cNvCxnSpPr>
          <p:nvPr/>
        </p:nvCxnSpPr>
        <p:spPr bwMode="auto">
          <a:xfrm>
            <a:off x="781974" y="1981200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020FE2-F0C9-43D3-82BA-CB2F40BFEAEB}"/>
              </a:ext>
            </a:extLst>
          </p:cNvPr>
          <p:cNvGrpSpPr/>
          <p:nvPr/>
        </p:nvGrpSpPr>
        <p:grpSpPr>
          <a:xfrm>
            <a:off x="533400" y="3200400"/>
            <a:ext cx="1333261" cy="211113"/>
            <a:chOff x="781974" y="2455887"/>
            <a:chExt cx="1333261" cy="211113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7AB5658-2046-43F9-8BB4-2CC9DB645C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974" y="2553900"/>
              <a:ext cx="440538" cy="10469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6E3A0EF-C1DC-47B1-A74B-2703C8F551C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19200" y="2635081"/>
              <a:ext cx="511817" cy="3191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4379445-DD22-4F2A-8A0D-374363B0D99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29409" y="2455887"/>
              <a:ext cx="385826" cy="178864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229599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Divide orbit into equal angle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</a:rPr>
              <a:t>segments</a:t>
            </a:r>
            <a:endParaRPr lang="en-US" altLang="en-US" i="0" dirty="0">
              <a:latin typeface="Arial" panose="020B0604020202020204" pitchFamily="34" charset="0"/>
            </a:endParaRPr>
          </a:p>
          <a:p>
            <a:pPr lvl="0" eaLnBrk="0" hangingPunct="0">
              <a:spcBef>
                <a:spcPct val="0"/>
              </a:spcBef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       = v = velocity vector of earth</a:t>
            </a:r>
            <a:r>
              <a:rPr kumimoji="0" lang="en-US" altLang="en-US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</a:rPr>
              <a:t> when at this location.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= |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v| = change in velocity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is always a fixed length.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  = constant angle between consecutive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      forms a regular polygon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      </a:t>
            </a:r>
            <a:r>
              <a:rPr lang="en-US" altLang="en-US" i="0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ie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a circle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D1187E0-B178-4522-9864-F5C952FE0BC7}"/>
              </a:ext>
            </a:extLst>
          </p:cNvPr>
          <p:cNvSpPr/>
          <p:nvPr/>
        </p:nvSpPr>
        <p:spPr bwMode="auto">
          <a:xfrm>
            <a:off x="381000" y="3710739"/>
            <a:ext cx="3313044" cy="302661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5106218-BB59-4F1D-A34E-0991EE23669E}"/>
              </a:ext>
            </a:extLst>
          </p:cNvPr>
          <p:cNvSpPr/>
          <p:nvPr/>
        </p:nvSpPr>
        <p:spPr bwMode="auto">
          <a:xfrm>
            <a:off x="653661" y="5994741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5" name="Text Box 7">
            <a:extLst>
              <a:ext uri="{FF2B5EF4-FFF2-40B4-BE49-F238E27FC236}">
                <a16:creationId xmlns:a16="http://schemas.microsoft.com/office/drawing/2014/main" id="{57037186-13FF-4EDE-9DA8-B4CAAC284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Velocity vectors form a circle: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A894577-4BEB-46C4-AF62-CCDF93985C8D}"/>
              </a:ext>
            </a:extLst>
          </p:cNvPr>
          <p:cNvSpPr/>
          <p:nvPr/>
        </p:nvSpPr>
        <p:spPr bwMode="auto">
          <a:xfrm>
            <a:off x="228600" y="685800"/>
            <a:ext cx="4876800" cy="50566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4" name="Picture 2" descr="Image result for sun">
            <a:extLst>
              <a:ext uri="{FF2B5EF4-FFF2-40B4-BE49-F238E27FC236}">
                <a16:creationId xmlns:a16="http://schemas.microsoft.com/office/drawing/2014/main" id="{8FEB5D40-881C-40E8-9FE1-AD00CB6BA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Image result for earth">
            <a:extLst>
              <a:ext uri="{FF2B5EF4-FFF2-40B4-BE49-F238E27FC236}">
                <a16:creationId xmlns:a16="http://schemas.microsoft.com/office/drawing/2014/main" id="{851E8853-D0CA-46BF-8CDA-0A2CABD77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B50803C-9267-49A6-9A88-EF4C0A7F2EF5}"/>
              </a:ext>
            </a:extLst>
          </p:cNvPr>
          <p:cNvGrpSpPr/>
          <p:nvPr/>
        </p:nvGrpSpPr>
        <p:grpSpPr>
          <a:xfrm>
            <a:off x="570036" y="2638501"/>
            <a:ext cx="6804702" cy="283464"/>
            <a:chOff x="570036" y="2638501"/>
            <a:chExt cx="6804702" cy="28346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F4932CE-3A5F-421D-A587-89EC67FEE232}"/>
                </a:ext>
              </a:extLst>
            </p:cNvPr>
            <p:cNvGrpSpPr/>
            <p:nvPr/>
          </p:nvGrpSpPr>
          <p:grpSpPr>
            <a:xfrm>
              <a:off x="570036" y="2638501"/>
              <a:ext cx="6804702" cy="180899"/>
              <a:chOff x="781974" y="2553900"/>
              <a:chExt cx="6804702" cy="180899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282CB2DF-C30A-425B-8756-6210980216A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81974" y="2553900"/>
                <a:ext cx="440538" cy="104699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DC1ABD40-323D-45D0-8145-7707E891F5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205948" y="2635081"/>
                <a:ext cx="511817" cy="31919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98D7AB0A-230C-4ED6-B806-58EF067D958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146138" y="2630100"/>
                <a:ext cx="440538" cy="104699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1DF69880-0493-453F-BF37-FAE746109E83}"/>
                </a:ext>
              </a:extLst>
            </p:cNvPr>
            <p:cNvCxnSpPr/>
            <p:nvPr/>
          </p:nvCxnSpPr>
          <p:spPr bwMode="auto">
            <a:xfrm>
              <a:off x="994010" y="2751601"/>
              <a:ext cx="377590" cy="6779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A467262-5656-41EF-9A0C-4A79058FE49D}"/>
                </a:ext>
              </a:extLst>
            </p:cNvPr>
            <p:cNvSpPr/>
            <p:nvPr/>
          </p:nvSpPr>
          <p:spPr>
            <a:xfrm>
              <a:off x="1312983" y="2691133"/>
              <a:ext cx="341760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900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</a:t>
              </a:r>
              <a:r>
                <a:rPr lang="el-GR" altLang="en-US" sz="900" i="0" dirty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r>
                <a:rPr lang="en-US" altLang="en-US" sz="900" i="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71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8EACC02-9BF3-48B1-9AB2-8B129FD43D92}"/>
              </a:ext>
            </a:extLst>
          </p:cNvPr>
          <p:cNvCxnSpPr>
            <a:cxnSpLocks/>
          </p:cNvCxnSpPr>
          <p:nvPr/>
        </p:nvCxnSpPr>
        <p:spPr bwMode="auto">
          <a:xfrm flipH="1">
            <a:off x="838200" y="1495473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147D18F-F885-4E07-BC86-5CDEEC3C66FA}"/>
              </a:ext>
            </a:extLst>
          </p:cNvPr>
          <p:cNvCxnSpPr>
            <a:cxnSpLocks/>
          </p:cNvCxnSpPr>
          <p:nvPr/>
        </p:nvCxnSpPr>
        <p:spPr bwMode="auto">
          <a:xfrm>
            <a:off x="781974" y="1981200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4932CE-3A5F-421D-A587-89EC67FEE232}"/>
              </a:ext>
            </a:extLst>
          </p:cNvPr>
          <p:cNvGrpSpPr/>
          <p:nvPr/>
        </p:nvGrpSpPr>
        <p:grpSpPr>
          <a:xfrm>
            <a:off x="570036" y="2638501"/>
            <a:ext cx="5602164" cy="180899"/>
            <a:chOff x="781974" y="2553900"/>
            <a:chExt cx="5602164" cy="180899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82CB2DF-C30A-425B-8756-6210980216A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974" y="2553900"/>
              <a:ext cx="440538" cy="10469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C1ABD40-323D-45D0-8145-7707E891F53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05948" y="2635081"/>
              <a:ext cx="511817" cy="3191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8D7AB0A-230C-4ED6-B806-58EF067D958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943600" y="2630100"/>
              <a:ext cx="440538" cy="10469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229599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Divide orbit into equal angle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</a:rPr>
              <a:t>segments</a:t>
            </a:r>
            <a:endParaRPr lang="en-US" altLang="en-US" i="0" dirty="0">
              <a:latin typeface="Arial" panose="020B0604020202020204" pitchFamily="34" charset="0"/>
            </a:endParaRPr>
          </a:p>
          <a:p>
            <a:pPr lvl="0" eaLnBrk="0" hangingPunct="0">
              <a:spcBef>
                <a:spcPct val="0"/>
              </a:spcBef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       = v = velocity vector of earth</a:t>
            </a:r>
            <a:r>
              <a:rPr kumimoji="0" lang="en-US" altLang="en-US" b="0" i="0" u="none" strike="noStrike" cap="none" normalizeH="0" dirty="0">
                <a:ln>
                  <a:noFill/>
                </a:ln>
                <a:effectLst/>
                <a:latin typeface="Calibri" panose="020F0502020204030204" pitchFamily="34" charset="0"/>
              </a:rPr>
              <a:t> when at this location.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</a:rPr>
              <a:t> 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= |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v| = change in velocity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is always a fixed length.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  = constant angle between consecutive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      forms a regular polygon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The </a:t>
            </a:r>
            <a:r>
              <a:rPr lang="en-US" altLang="en-US" i="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“center"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of velocity vectors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is not at the </a:t>
            </a:r>
            <a:r>
              <a:rPr lang="en-US" altLang="en-US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center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of this circle.</a:t>
            </a:r>
          </a:p>
        </p:txBody>
      </p:sp>
      <p:sp>
        <p:nvSpPr>
          <p:cNvPr id="35" name="Text Box 7">
            <a:extLst>
              <a:ext uri="{FF2B5EF4-FFF2-40B4-BE49-F238E27FC236}">
                <a16:creationId xmlns:a16="http://schemas.microsoft.com/office/drawing/2014/main" id="{A8A51DA8-C914-4F13-AFC7-A5511DD72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Velocity vectors form a circle: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E4D34F2-AA9A-4EBB-A25C-35E81B1C735E}"/>
              </a:ext>
            </a:extLst>
          </p:cNvPr>
          <p:cNvSpPr/>
          <p:nvPr/>
        </p:nvSpPr>
        <p:spPr bwMode="auto">
          <a:xfrm>
            <a:off x="2104572" y="4829628"/>
            <a:ext cx="367319" cy="40387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0D755C2-B495-4415-83A2-553D566B388B}"/>
              </a:ext>
            </a:extLst>
          </p:cNvPr>
          <p:cNvSpPr/>
          <p:nvPr/>
        </p:nvSpPr>
        <p:spPr bwMode="auto">
          <a:xfrm>
            <a:off x="2105001" y="5358990"/>
            <a:ext cx="367319" cy="403874"/>
          </a:xfrm>
          <a:prstGeom prst="ellipse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03DBB7F-0608-407F-A222-1A0F2522F174}"/>
              </a:ext>
            </a:extLst>
          </p:cNvPr>
          <p:cNvSpPr/>
          <p:nvPr/>
        </p:nvSpPr>
        <p:spPr bwMode="auto">
          <a:xfrm>
            <a:off x="228600" y="685800"/>
            <a:ext cx="4876800" cy="505662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4" name="Picture 2" descr="Image result for sun">
            <a:extLst>
              <a:ext uri="{FF2B5EF4-FFF2-40B4-BE49-F238E27FC236}">
                <a16:creationId xmlns:a16="http://schemas.microsoft.com/office/drawing/2014/main" id="{A2F79F39-9771-4394-A273-6AFFDB84D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Image result for earth">
            <a:extLst>
              <a:ext uri="{FF2B5EF4-FFF2-40B4-BE49-F238E27FC236}">
                <a16:creationId xmlns:a16="http://schemas.microsoft.com/office/drawing/2014/main" id="{851E8853-D0CA-46BF-8CDA-0A2CABD77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7E020FE2-F0C9-43D3-82BA-CB2F40BFEAEB}"/>
              </a:ext>
            </a:extLst>
          </p:cNvPr>
          <p:cNvGrpSpPr/>
          <p:nvPr/>
        </p:nvGrpSpPr>
        <p:grpSpPr>
          <a:xfrm>
            <a:off x="533400" y="3200400"/>
            <a:ext cx="1333261" cy="211113"/>
            <a:chOff x="781974" y="2455887"/>
            <a:chExt cx="1333261" cy="211113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7AB5658-2046-43F9-8BB4-2CC9DB645C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974" y="2553900"/>
              <a:ext cx="440538" cy="10469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6E3A0EF-C1DC-47B1-A74B-2703C8F551C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19200" y="2635081"/>
              <a:ext cx="511817" cy="3191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4379445-DD22-4F2A-8A0D-374363B0D99A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729409" y="2455887"/>
              <a:ext cx="385826" cy="178864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11120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E04AD-C888-4364-AF27-27DA0FF25019}"/>
              </a:ext>
            </a:extLst>
          </p:cNvPr>
          <p:cNvSpPr/>
          <p:nvPr/>
        </p:nvSpPr>
        <p:spPr bwMode="auto">
          <a:xfrm>
            <a:off x="653661" y="6006548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" name="Picture 2" descr="Image result for sun">
            <a:extLst>
              <a:ext uri="{FF2B5EF4-FFF2-40B4-BE49-F238E27FC236}">
                <a16:creationId xmlns:a16="http://schemas.microsoft.com/office/drawing/2014/main" id="{A6DE7B07-4A9C-4427-B3EC-14B7201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B08A4A09-65FB-4AF6-8723-40D665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622125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How do we define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 and what is happening there?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If the </a:t>
            </a:r>
            <a:r>
              <a:rPr lang="en-US" altLang="en-US" i="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“center"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of velocity vectors 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is not at the </a:t>
            </a:r>
            <a:r>
              <a:rPr lang="en-US" altLang="en-US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center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of this circle,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then where is it?</a:t>
            </a: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Where is the sun and earth in this new velocity diagram?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How do we use this diagram to learn direction earth is traveling?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And to learn the path of orbit?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50" name="Text Box 7">
            <a:extLst>
              <a:ext uri="{FF2B5EF4-FFF2-40B4-BE49-F238E27FC236}">
                <a16:creationId xmlns:a16="http://schemas.microsoft.com/office/drawing/2014/main" id="{79589C4A-31F1-4902-A614-57DB62C72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questions: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24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E04AD-C888-4364-AF27-27DA0FF25019}"/>
              </a:ext>
            </a:extLst>
          </p:cNvPr>
          <p:cNvSpPr/>
          <p:nvPr/>
        </p:nvSpPr>
        <p:spPr bwMode="auto">
          <a:xfrm>
            <a:off x="653661" y="6006548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" name="Picture 2" descr="Image result for sun">
            <a:extLst>
              <a:ext uri="{FF2B5EF4-FFF2-40B4-BE49-F238E27FC236}">
                <a16:creationId xmlns:a16="http://schemas.microsoft.com/office/drawing/2014/main" id="{A6DE7B07-4A9C-4427-B3EC-14B7201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B08A4A09-65FB-4AF6-8723-40D665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7">
            <a:extLst>
              <a:ext uri="{FF2B5EF4-FFF2-40B4-BE49-F238E27FC236}">
                <a16:creationId xmlns:a16="http://schemas.microsoft.com/office/drawing/2014/main" id="{94A89455-4C25-48A7-9C50-EFA51BF8A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8077200" cy="12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How do we define </a:t>
            </a:r>
            <a:r>
              <a:rPr lang="el-GR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=0 and what is happening there?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398BF7-7C79-4365-A57B-4EAFB706B51C}"/>
              </a:ext>
            </a:extLst>
          </p:cNvPr>
          <p:cNvSpPr/>
          <p:nvPr/>
        </p:nvSpPr>
        <p:spPr bwMode="auto">
          <a:xfrm>
            <a:off x="3701707" y="2580712"/>
            <a:ext cx="5442293" cy="331309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1556C06-7AF6-4BA8-AFE9-D74A80490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1446" r="355" b="12299"/>
          <a:stretch/>
        </p:blipFill>
        <p:spPr bwMode="auto">
          <a:xfrm>
            <a:off x="3959267" y="3210209"/>
            <a:ext cx="4727533" cy="36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C4915F3-87A9-4E83-897C-184ED806CF47}"/>
              </a:ext>
            </a:extLst>
          </p:cNvPr>
          <p:cNvSpPr/>
          <p:nvPr/>
        </p:nvSpPr>
        <p:spPr bwMode="auto">
          <a:xfrm>
            <a:off x="3229433" y="6324600"/>
            <a:ext cx="5114939" cy="60960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1657A5-702C-47A9-B790-76FE5827748C}"/>
              </a:ext>
            </a:extLst>
          </p:cNvPr>
          <p:cNvSpPr/>
          <p:nvPr/>
        </p:nvSpPr>
        <p:spPr bwMode="auto">
          <a:xfrm rot="18992899">
            <a:off x="7178610" y="3264708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483BAD-8AD9-430F-AE9A-520AC49D95B8}"/>
              </a:ext>
            </a:extLst>
          </p:cNvPr>
          <p:cNvSpPr/>
          <p:nvPr/>
        </p:nvSpPr>
        <p:spPr bwMode="auto">
          <a:xfrm rot="18992899">
            <a:off x="8263554" y="4407709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7128849-AD5D-498B-A2D4-5156D9FD8D5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77200" y="3810000"/>
            <a:ext cx="0" cy="170290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42EBDD-1C96-416F-9951-647B504A24B5}"/>
              </a:ext>
            </a:extLst>
          </p:cNvPr>
          <p:cNvSpPr/>
          <p:nvPr/>
        </p:nvSpPr>
        <p:spPr>
          <a:xfrm>
            <a:off x="8192180" y="5230134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</a:t>
            </a:r>
            <a:endParaRPr lang="en-US" dirty="0"/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229599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Let us define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 to be the angle where </a:t>
            </a:r>
          </a:p>
          <a:p>
            <a:pPr marL="342900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The earth is closest to sun</a:t>
            </a:r>
          </a:p>
          <a:p>
            <a:pPr marL="342900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And rotate the orbit diagram so that its on the right.</a:t>
            </a:r>
          </a:p>
          <a:p>
            <a:pPr marL="342900" indent="-342900" eaLnBrk="0" hangingPunct="0"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en-US" altLang="en-US" i="0" dirty="0">
                <a:latin typeface="Calibri" panose="020F0502020204030204" pitchFamily="34" charset="0"/>
                <a:sym typeface="Wingdings" panose="05000000000000000000" pitchFamily="2" charset="2"/>
              </a:rPr>
              <a:t>Here, the direction the earth is traveling must be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sym typeface="Wingdings" panose="05000000000000000000" pitchFamily="2" charset="2"/>
              </a:rPr>
              <a:t>     perpendicular to direction of sun.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sym typeface="Wingdings" panose="05000000000000000000" pitchFamily="2" charset="2"/>
              </a:rPr>
              <a:t>     Otherwise, a different point would be closest to sun.</a:t>
            </a:r>
            <a:endParaRPr lang="en-US" altLang="en-US" i="0" dirty="0">
              <a:latin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0269DBB-7C43-41DB-A8AB-E3A452659F2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82134" y="5492376"/>
            <a:ext cx="9144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9" name="Picture 2" descr="Image result for sun">
            <a:extLst>
              <a:ext uri="{FF2B5EF4-FFF2-40B4-BE49-F238E27FC236}">
                <a16:creationId xmlns:a16="http://schemas.microsoft.com/office/drawing/2014/main" id="{AE42B242-8B33-4197-997D-C904E5F1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384" y="5291078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586778D-0FC6-4DF6-B001-29C63F2EB0A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620000" y="3935896"/>
            <a:ext cx="457200" cy="157700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3014F165-7852-48DA-898A-4CFA210AA5A0}"/>
              </a:ext>
            </a:extLst>
          </p:cNvPr>
          <p:cNvSpPr/>
          <p:nvPr/>
        </p:nvSpPr>
        <p:spPr bwMode="auto">
          <a:xfrm>
            <a:off x="1313688" y="4098051"/>
            <a:ext cx="1910966" cy="1913532"/>
          </a:xfrm>
          <a:prstGeom prst="ellipse">
            <a:avLst/>
          </a:prstGeom>
          <a:solidFill>
            <a:srgbClr val="0A35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84A662-9D63-44B8-B06B-EE7B5DF94CD3}"/>
              </a:ext>
            </a:extLst>
          </p:cNvPr>
          <p:cNvGrpSpPr/>
          <p:nvPr/>
        </p:nvGrpSpPr>
        <p:grpSpPr>
          <a:xfrm>
            <a:off x="1957224" y="3573771"/>
            <a:ext cx="657552" cy="922029"/>
            <a:chOff x="1957224" y="3573771"/>
            <a:chExt cx="657552" cy="922029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5EA815D-440F-4B47-B5E5-98060CCFA042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286000" y="4038601"/>
              <a:ext cx="0" cy="45719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5D31D42-E206-42BA-838C-C30442072550}"/>
                </a:ext>
              </a:extLst>
            </p:cNvPr>
            <p:cNvSpPr/>
            <p:nvPr/>
          </p:nvSpPr>
          <p:spPr>
            <a:xfrm>
              <a:off x="1957224" y="3573771"/>
              <a:ext cx="65755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i="0" dirty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</a:rPr>
                <a:t>=0</a:t>
              </a:r>
              <a:endParaRPr lang="en-US" dirty="0"/>
            </a:p>
          </p:txBody>
        </p:sp>
      </p:grpSp>
      <p:pic>
        <p:nvPicPr>
          <p:cNvPr id="53" name="Picture 4" descr="Image result for earth">
            <a:extLst>
              <a:ext uri="{FF2B5EF4-FFF2-40B4-BE49-F238E27FC236}">
                <a16:creationId xmlns:a16="http://schemas.microsoft.com/office/drawing/2014/main" id="{523A2E7F-361B-4BFA-A72F-AD61BE020D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953549" y="534696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06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E04AD-C888-4364-AF27-27DA0FF25019}"/>
              </a:ext>
            </a:extLst>
          </p:cNvPr>
          <p:cNvSpPr/>
          <p:nvPr/>
        </p:nvSpPr>
        <p:spPr bwMode="auto">
          <a:xfrm>
            <a:off x="653661" y="6006548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" name="Picture 2" descr="Image result for sun">
            <a:extLst>
              <a:ext uri="{FF2B5EF4-FFF2-40B4-BE49-F238E27FC236}">
                <a16:creationId xmlns:a16="http://schemas.microsoft.com/office/drawing/2014/main" id="{A6DE7B07-4A9C-4427-B3EC-14B7201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B08A4A09-65FB-4AF6-8723-40D665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7">
            <a:extLst>
              <a:ext uri="{FF2B5EF4-FFF2-40B4-BE49-F238E27FC236}">
                <a16:creationId xmlns:a16="http://schemas.microsoft.com/office/drawing/2014/main" id="{94A89455-4C25-48A7-9C50-EFA51BF8A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8077200" cy="12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How do we define </a:t>
            </a:r>
            <a:r>
              <a:rPr lang="el-GR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=0 and what is happening there?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398BF7-7C79-4365-A57B-4EAFB706B51C}"/>
              </a:ext>
            </a:extLst>
          </p:cNvPr>
          <p:cNvSpPr/>
          <p:nvPr/>
        </p:nvSpPr>
        <p:spPr bwMode="auto">
          <a:xfrm>
            <a:off x="3701707" y="2580712"/>
            <a:ext cx="5442293" cy="331309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1556C06-7AF6-4BA8-AFE9-D74A80490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1446" r="355" b="12299"/>
          <a:stretch/>
        </p:blipFill>
        <p:spPr bwMode="auto">
          <a:xfrm>
            <a:off x="3959267" y="3210209"/>
            <a:ext cx="4727533" cy="36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C4915F3-87A9-4E83-897C-184ED806CF47}"/>
              </a:ext>
            </a:extLst>
          </p:cNvPr>
          <p:cNvSpPr/>
          <p:nvPr/>
        </p:nvSpPr>
        <p:spPr bwMode="auto">
          <a:xfrm>
            <a:off x="3229433" y="6324600"/>
            <a:ext cx="5114939" cy="60960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1657A5-702C-47A9-B790-76FE5827748C}"/>
              </a:ext>
            </a:extLst>
          </p:cNvPr>
          <p:cNvSpPr/>
          <p:nvPr/>
        </p:nvSpPr>
        <p:spPr bwMode="auto">
          <a:xfrm rot="18992899">
            <a:off x="7178610" y="3264708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483BAD-8AD9-430F-AE9A-520AC49D95B8}"/>
              </a:ext>
            </a:extLst>
          </p:cNvPr>
          <p:cNvSpPr/>
          <p:nvPr/>
        </p:nvSpPr>
        <p:spPr bwMode="auto">
          <a:xfrm rot="18992899">
            <a:off x="8263554" y="4407709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7128849-AD5D-498B-A2D4-5156D9FD8D5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77200" y="3810000"/>
            <a:ext cx="0" cy="170290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42EBDD-1C96-416F-9951-647B504A24B5}"/>
              </a:ext>
            </a:extLst>
          </p:cNvPr>
          <p:cNvSpPr/>
          <p:nvPr/>
        </p:nvSpPr>
        <p:spPr>
          <a:xfrm>
            <a:off x="8192180" y="5230134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</a:t>
            </a:r>
            <a:endParaRPr lang="en-US" dirty="0"/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229599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Let us define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 to be the angle where </a:t>
            </a:r>
          </a:p>
          <a:p>
            <a:pPr marL="342900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The earth is closest to sun</a:t>
            </a:r>
          </a:p>
          <a:p>
            <a:pPr marL="342900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And rotate the orbit diagram so that its on the right.</a:t>
            </a:r>
          </a:p>
          <a:p>
            <a:pPr marL="342900" indent="-342900" eaLnBrk="0" hangingPunct="0">
              <a:spcBef>
                <a:spcPct val="0"/>
              </a:spcBef>
              <a:buFont typeface="Wingdings" panose="05000000000000000000" pitchFamily="2" charset="2"/>
              <a:buChar char="è"/>
            </a:pPr>
            <a:r>
              <a:rPr lang="en-US" altLang="en-US" i="0" dirty="0">
                <a:latin typeface="Calibri" panose="020F0502020204030204" pitchFamily="34" charset="0"/>
                <a:sym typeface="Wingdings" panose="05000000000000000000" pitchFamily="2" charset="2"/>
              </a:rPr>
              <a:t>The direction the earth is traveling must be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sym typeface="Wingdings" panose="05000000000000000000" pitchFamily="2" charset="2"/>
              </a:rPr>
              <a:t>     perpendicular to direction of sun.</a:t>
            </a:r>
            <a:endParaRPr lang="en-US" altLang="en-US" i="0" dirty="0">
              <a:latin typeface="Calibri" panose="020F0502020204030204" pitchFamily="34" charset="0"/>
            </a:endParaRP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sym typeface="Wingdings" panose="05000000000000000000" pitchFamily="2" charset="2"/>
              </a:rPr>
              <a:t></a:t>
            </a:r>
            <a:r>
              <a:rPr lang="en-US" altLang="en-US" i="0" dirty="0">
                <a:latin typeface="Calibri" panose="020F0502020204030204" pitchFamily="34" charset="0"/>
              </a:rPr>
              <a:t>Corresponds to fastest speed.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by Kepler’s rule. 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0269DBB-7C43-41DB-A8AB-E3A452659F2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82134" y="5492376"/>
            <a:ext cx="9144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9" name="Picture 2" descr="Image result for sun">
            <a:extLst>
              <a:ext uri="{FF2B5EF4-FFF2-40B4-BE49-F238E27FC236}">
                <a16:creationId xmlns:a16="http://schemas.microsoft.com/office/drawing/2014/main" id="{AE42B242-8B33-4197-997D-C904E5F1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384" y="5291078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Oval 45">
            <a:extLst>
              <a:ext uri="{FF2B5EF4-FFF2-40B4-BE49-F238E27FC236}">
                <a16:creationId xmlns:a16="http://schemas.microsoft.com/office/drawing/2014/main" id="{1B422C3D-83AD-472C-9E13-AAC8819486AF}"/>
              </a:ext>
            </a:extLst>
          </p:cNvPr>
          <p:cNvSpPr/>
          <p:nvPr/>
        </p:nvSpPr>
        <p:spPr bwMode="auto">
          <a:xfrm>
            <a:off x="1313688" y="4098051"/>
            <a:ext cx="1910966" cy="1913532"/>
          </a:xfrm>
          <a:prstGeom prst="ellipse">
            <a:avLst/>
          </a:prstGeom>
          <a:solidFill>
            <a:srgbClr val="0A35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8E1CA5D-33FC-42C9-9500-6A1193F1597B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4041125"/>
            <a:ext cx="0" cy="155752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9BB2A1D-99C2-4F21-A8A8-41BF53BE9D75}"/>
              </a:ext>
            </a:extLst>
          </p:cNvPr>
          <p:cNvSpPr/>
          <p:nvPr/>
        </p:nvSpPr>
        <p:spPr>
          <a:xfrm>
            <a:off x="1957224" y="3573771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</a:t>
            </a:r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A1D5163-521E-48A4-80D4-FD9B260EC06E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4038600"/>
            <a:ext cx="0" cy="93746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0" name="Picture 4" descr="Image result for earth">
            <a:extLst>
              <a:ext uri="{FF2B5EF4-FFF2-40B4-BE49-F238E27FC236}">
                <a16:creationId xmlns:a16="http://schemas.microsoft.com/office/drawing/2014/main" id="{E76B1FBA-DA3F-420B-8E8A-C92196D85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953549" y="534696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439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54E9F9-1642-4889-841D-7FCEDE0E5484}"/>
              </a:ext>
            </a:extLst>
          </p:cNvPr>
          <p:cNvSpPr/>
          <p:nvPr/>
        </p:nvSpPr>
        <p:spPr bwMode="auto">
          <a:xfrm>
            <a:off x="272142" y="2518229"/>
            <a:ext cx="3995060" cy="2112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590557FC-A7E1-43AD-80D1-95096973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296072"/>
            <a:ext cx="3886755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A stretched circle</a:t>
            </a:r>
          </a:p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feels simple and natural.</a:t>
            </a:r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556B50A-4D5F-4C5D-ACDE-2B0677273932}"/>
                  </a:ext>
                </a:extLst>
              </p:cNvPr>
              <p:cNvSpPr/>
              <p:nvPr/>
            </p:nvSpPr>
            <p:spPr>
              <a:xfrm>
                <a:off x="5696626" y="3093052"/>
                <a:ext cx="2228174" cy="7314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= 1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556B50A-4D5F-4C5D-ACDE-2B06772739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626" y="3093052"/>
                <a:ext cx="2228174" cy="731482"/>
              </a:xfrm>
              <a:prstGeom prst="rect">
                <a:avLst/>
              </a:prstGeom>
              <a:blipFill>
                <a:blip r:embed="rId5"/>
                <a:stretch>
                  <a:fillRect r="-546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 Box 7">
            <a:extLst>
              <a:ext uri="{FF2B5EF4-FFF2-40B4-BE49-F238E27FC236}">
                <a16:creationId xmlns:a16="http://schemas.microsoft.com/office/drawing/2014/main" id="{25E469DD-57D7-4AAA-A2F2-60D1200F6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9344" y="4679381"/>
            <a:ext cx="4495800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What would stretch things uniformly in this one direction?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5D8FB6-2DE6-4FE8-8926-942A4C1360D0}"/>
              </a:ext>
            </a:extLst>
          </p:cNvPr>
          <p:cNvGrpSpPr/>
          <p:nvPr/>
        </p:nvGrpSpPr>
        <p:grpSpPr>
          <a:xfrm>
            <a:off x="0" y="1905001"/>
            <a:ext cx="4876800" cy="3565591"/>
            <a:chOff x="0" y="1905001"/>
            <a:chExt cx="4876800" cy="3565591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14E28FD-416C-44D6-848F-41DCB856DB3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304144" y="1905001"/>
              <a:ext cx="76200" cy="356559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8E14EA-7AC8-4CF6-8946-3BC53C728769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0" y="3530598"/>
              <a:ext cx="4876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5B2DBF3-DCEA-4524-B459-BAF215165802}"/>
              </a:ext>
            </a:extLst>
          </p:cNvPr>
          <p:cNvGrpSpPr/>
          <p:nvPr/>
        </p:nvGrpSpPr>
        <p:grpSpPr>
          <a:xfrm>
            <a:off x="2364411" y="2742468"/>
            <a:ext cx="1499261" cy="1140419"/>
            <a:chOff x="2364411" y="2742468"/>
            <a:chExt cx="1499261" cy="114041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3962D0D-EEAA-4FA3-ADEA-C292AE36248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364411" y="3508512"/>
              <a:ext cx="118872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6933BB4-BCAB-40D8-9D20-189A6C63447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05200" y="2742468"/>
              <a:ext cx="0" cy="76273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CC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55906A23-AE8E-425C-9785-22D9BEF857A3}"/>
                    </a:ext>
                  </a:extLst>
                </p:cNvPr>
                <p:cNvSpPr/>
                <p:nvPr/>
              </p:nvSpPr>
              <p:spPr>
                <a:xfrm>
                  <a:off x="2660642" y="3421222"/>
                  <a:ext cx="43441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55906A23-AE8E-425C-9785-22D9BEF857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0642" y="3421222"/>
                  <a:ext cx="434414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6F75527-180C-4002-8CCC-9E29D24B2BF9}"/>
                    </a:ext>
                  </a:extLst>
                </p:cNvPr>
                <p:cNvSpPr/>
                <p:nvPr/>
              </p:nvSpPr>
              <p:spPr>
                <a:xfrm>
                  <a:off x="3425282" y="2940831"/>
                  <a:ext cx="43839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6F75527-180C-4002-8CCC-9E29D24B2B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25282" y="2940831"/>
                  <a:ext cx="438390" cy="461665"/>
                </a:xfrm>
                <a:prstGeom prst="rect">
                  <a:avLst/>
                </a:prstGeom>
                <a:blipFill>
                  <a:blip r:embed="rId7"/>
                  <a:stretch>
                    <a:fillRect b="-118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ight Arrow 1"/>
          <p:cNvSpPr/>
          <p:nvPr/>
        </p:nvSpPr>
        <p:spPr bwMode="auto">
          <a:xfrm>
            <a:off x="1905000" y="3352591"/>
            <a:ext cx="1600200" cy="381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25E469DD-57D7-4AAA-A2F2-60D1200F6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886200"/>
            <a:ext cx="4495800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A meaningless </a:t>
            </a: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coordinate system.</a:t>
            </a:r>
          </a:p>
        </p:txBody>
      </p:sp>
    </p:spTree>
    <p:extLst>
      <p:ext uri="{BB962C8B-B14F-4D97-AF65-F5344CB8AC3E}">
        <p14:creationId xmlns:p14="http://schemas.microsoft.com/office/powerpoint/2010/main" val="107317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" grpId="0" animBg="1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E04AD-C888-4364-AF27-27DA0FF25019}"/>
              </a:ext>
            </a:extLst>
          </p:cNvPr>
          <p:cNvSpPr/>
          <p:nvPr/>
        </p:nvSpPr>
        <p:spPr bwMode="auto">
          <a:xfrm>
            <a:off x="653661" y="6006548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" name="Picture 2" descr="Image result for sun">
            <a:extLst>
              <a:ext uri="{FF2B5EF4-FFF2-40B4-BE49-F238E27FC236}">
                <a16:creationId xmlns:a16="http://schemas.microsoft.com/office/drawing/2014/main" id="{A6DE7B07-4A9C-4427-B3EC-14B7201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B08A4A09-65FB-4AF6-8723-40D665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7">
            <a:extLst>
              <a:ext uri="{FF2B5EF4-FFF2-40B4-BE49-F238E27FC236}">
                <a16:creationId xmlns:a16="http://schemas.microsoft.com/office/drawing/2014/main" id="{94A89455-4C25-48A7-9C50-EFA51BF8A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8077200" cy="12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Where is the </a:t>
            </a:r>
            <a:r>
              <a:rPr lang="en-US" altLang="en-US" i="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“center" </a:t>
            </a: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of velocity vectors?</a:t>
            </a:r>
            <a:endParaRPr lang="en-US" altLang="en-US" i="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398BF7-7C79-4365-A57B-4EAFB706B51C}"/>
              </a:ext>
            </a:extLst>
          </p:cNvPr>
          <p:cNvSpPr/>
          <p:nvPr/>
        </p:nvSpPr>
        <p:spPr bwMode="auto">
          <a:xfrm>
            <a:off x="3701707" y="2580712"/>
            <a:ext cx="5442293" cy="331309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1556C06-7AF6-4BA8-AFE9-D74A80490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1446" r="355" b="12299"/>
          <a:stretch/>
        </p:blipFill>
        <p:spPr bwMode="auto">
          <a:xfrm>
            <a:off x="3959267" y="3210209"/>
            <a:ext cx="4727533" cy="36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C4915F3-87A9-4E83-897C-184ED806CF47}"/>
              </a:ext>
            </a:extLst>
          </p:cNvPr>
          <p:cNvSpPr/>
          <p:nvPr/>
        </p:nvSpPr>
        <p:spPr bwMode="auto">
          <a:xfrm>
            <a:off x="3229433" y="6324600"/>
            <a:ext cx="5114939" cy="60960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1657A5-702C-47A9-B790-76FE5827748C}"/>
              </a:ext>
            </a:extLst>
          </p:cNvPr>
          <p:cNvSpPr/>
          <p:nvPr/>
        </p:nvSpPr>
        <p:spPr bwMode="auto">
          <a:xfrm rot="18992899">
            <a:off x="7178610" y="3264708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483BAD-8AD9-430F-AE9A-520AC49D95B8}"/>
              </a:ext>
            </a:extLst>
          </p:cNvPr>
          <p:cNvSpPr/>
          <p:nvPr/>
        </p:nvSpPr>
        <p:spPr bwMode="auto">
          <a:xfrm rot="18992899">
            <a:off x="8263554" y="4407709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7128849-AD5D-498B-A2D4-5156D9FD8D5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077200" y="3810000"/>
            <a:ext cx="0" cy="170290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542EBDD-1C96-416F-9951-647B504A24B5}"/>
              </a:ext>
            </a:extLst>
          </p:cNvPr>
          <p:cNvSpPr/>
          <p:nvPr/>
        </p:nvSpPr>
        <p:spPr>
          <a:xfrm>
            <a:off x="8192180" y="5230134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</a:t>
            </a:r>
            <a:endParaRPr lang="en-US" dirty="0"/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229599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0269DBB-7C43-41DB-A8AB-E3A452659F2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82134" y="5492376"/>
            <a:ext cx="9144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9" name="Picture 2" descr="Image result for sun">
            <a:extLst>
              <a:ext uri="{FF2B5EF4-FFF2-40B4-BE49-F238E27FC236}">
                <a16:creationId xmlns:a16="http://schemas.microsoft.com/office/drawing/2014/main" id="{AE42B242-8B33-4197-997D-C904E5F1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384" y="5291078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D5936815-6E14-4F0D-91F3-A5362CC5C385}"/>
              </a:ext>
            </a:extLst>
          </p:cNvPr>
          <p:cNvSpPr/>
          <p:nvPr/>
        </p:nvSpPr>
        <p:spPr bwMode="auto">
          <a:xfrm>
            <a:off x="1313688" y="4098051"/>
            <a:ext cx="1910966" cy="1913532"/>
          </a:xfrm>
          <a:prstGeom prst="ellipse">
            <a:avLst/>
          </a:prstGeom>
          <a:solidFill>
            <a:srgbClr val="0A35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A41206D-5183-462E-AC72-B52E1C3A7878}"/>
              </a:ext>
            </a:extLst>
          </p:cNvPr>
          <p:cNvSpPr/>
          <p:nvPr/>
        </p:nvSpPr>
        <p:spPr bwMode="auto">
          <a:xfrm>
            <a:off x="2105001" y="5358990"/>
            <a:ext cx="367319" cy="403874"/>
          </a:xfrm>
          <a:prstGeom prst="ellipse">
            <a:avLst/>
          </a:prstGeom>
          <a:noFill/>
          <a:ln w="1905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A1D5163-521E-48A4-80D4-FD9B260EC06E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4038600"/>
            <a:ext cx="0" cy="93746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D9BB2A1D-99C2-4F21-A8A8-41BF53BE9D75}"/>
              </a:ext>
            </a:extLst>
          </p:cNvPr>
          <p:cNvSpPr/>
          <p:nvPr/>
        </p:nvSpPr>
        <p:spPr>
          <a:xfrm>
            <a:off x="1957224" y="3573771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</a:t>
            </a:r>
            <a:endParaRPr lang="en-US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8E1CA5D-33FC-42C9-9500-6A1193F1597B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4041125"/>
            <a:ext cx="0" cy="155752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46" name="Picture 4" descr="Image result for earth">
            <a:extLst>
              <a:ext uri="{FF2B5EF4-FFF2-40B4-BE49-F238E27FC236}">
                <a16:creationId xmlns:a16="http://schemas.microsoft.com/office/drawing/2014/main" id="{6930D5E4-D086-45DA-B4F7-E30DF2C32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953549" y="534696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27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3" grpId="0" animBg="1"/>
      <p:bldP spid="4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E04AD-C888-4364-AF27-27DA0FF25019}"/>
              </a:ext>
            </a:extLst>
          </p:cNvPr>
          <p:cNvSpPr/>
          <p:nvPr/>
        </p:nvSpPr>
        <p:spPr bwMode="auto">
          <a:xfrm>
            <a:off x="653661" y="6006548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" name="Picture 2" descr="Image result for sun">
            <a:extLst>
              <a:ext uri="{FF2B5EF4-FFF2-40B4-BE49-F238E27FC236}">
                <a16:creationId xmlns:a16="http://schemas.microsoft.com/office/drawing/2014/main" id="{A6DE7B07-4A9C-4427-B3EC-14B7201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B08A4A09-65FB-4AF6-8723-40D665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7">
            <a:extLst>
              <a:ext uri="{FF2B5EF4-FFF2-40B4-BE49-F238E27FC236}">
                <a16:creationId xmlns:a16="http://schemas.microsoft.com/office/drawing/2014/main" id="{94A89455-4C25-48A7-9C50-EFA51BF8A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8077200" cy="12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What is at the </a:t>
            </a:r>
            <a:r>
              <a:rPr lang="en-US" altLang="en-US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“center" </a:t>
            </a: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of velocity circle?</a:t>
            </a:r>
            <a:endParaRPr lang="en-US" altLang="en-US" i="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398BF7-7C79-4365-A57B-4EAFB706B51C}"/>
              </a:ext>
            </a:extLst>
          </p:cNvPr>
          <p:cNvSpPr/>
          <p:nvPr/>
        </p:nvSpPr>
        <p:spPr bwMode="auto">
          <a:xfrm>
            <a:off x="3701707" y="2580712"/>
            <a:ext cx="5442293" cy="331309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1556C06-7AF6-4BA8-AFE9-D74A80490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1446" r="355" b="12299"/>
          <a:stretch/>
        </p:blipFill>
        <p:spPr bwMode="auto">
          <a:xfrm>
            <a:off x="3959267" y="3210209"/>
            <a:ext cx="4727533" cy="36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C4915F3-87A9-4E83-897C-184ED806CF47}"/>
              </a:ext>
            </a:extLst>
          </p:cNvPr>
          <p:cNvSpPr/>
          <p:nvPr/>
        </p:nvSpPr>
        <p:spPr bwMode="auto">
          <a:xfrm>
            <a:off x="3229433" y="6324600"/>
            <a:ext cx="5114939" cy="60960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1657A5-702C-47A9-B790-76FE5827748C}"/>
              </a:ext>
            </a:extLst>
          </p:cNvPr>
          <p:cNvSpPr/>
          <p:nvPr/>
        </p:nvSpPr>
        <p:spPr bwMode="auto">
          <a:xfrm rot="18992899">
            <a:off x="7178610" y="3264708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483BAD-8AD9-430F-AE9A-520AC49D95B8}"/>
              </a:ext>
            </a:extLst>
          </p:cNvPr>
          <p:cNvSpPr/>
          <p:nvPr/>
        </p:nvSpPr>
        <p:spPr bwMode="auto">
          <a:xfrm rot="18992899">
            <a:off x="8263554" y="4407709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42EBDD-1C96-416F-9951-647B504A24B5}"/>
              </a:ext>
            </a:extLst>
          </p:cNvPr>
          <p:cNvSpPr/>
          <p:nvPr/>
        </p:nvSpPr>
        <p:spPr>
          <a:xfrm>
            <a:off x="7299124" y="5070144"/>
            <a:ext cx="348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0269DBB-7C43-41DB-A8AB-E3A452659F2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82134" y="5492376"/>
            <a:ext cx="9144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9" name="Picture 2" descr="Image result for sun">
            <a:extLst>
              <a:ext uri="{FF2B5EF4-FFF2-40B4-BE49-F238E27FC236}">
                <a16:creationId xmlns:a16="http://schemas.microsoft.com/office/drawing/2014/main" id="{AE42B242-8B33-4197-997D-C904E5F1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384" y="5291078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9BB2A1D-99C2-4F21-A8A8-41BF53BE9D75}"/>
              </a:ext>
            </a:extLst>
          </p:cNvPr>
          <p:cNvSpPr/>
          <p:nvPr/>
        </p:nvSpPr>
        <p:spPr>
          <a:xfrm>
            <a:off x="1957224" y="3573771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</a:t>
            </a:r>
            <a:endParaRPr lang="en-US" dirty="0"/>
          </a:p>
        </p:txBody>
      </p:sp>
      <p:sp>
        <p:nvSpPr>
          <p:cNvPr id="50" name="Text Box 2">
            <a:extLst>
              <a:ext uri="{FF2B5EF4-FFF2-40B4-BE49-F238E27FC236}">
                <a16:creationId xmlns:a16="http://schemas.microsoft.com/office/drawing/2014/main" id="{0BC61081-8C5B-4B26-B919-4C6B47FD2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592" y="1061263"/>
            <a:ext cx="8467744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Recall that the orbit was divided into equal angle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i="0" dirty="0">
                <a:latin typeface="Calibri" panose="020F0502020204030204" pitchFamily="34" charset="0"/>
              </a:rPr>
              <a:t>segments.</a:t>
            </a:r>
            <a:endParaRPr lang="en-US" altLang="en-US" i="0" dirty="0">
              <a:latin typeface="Arial" panose="020B0604020202020204" pitchFamily="34" charset="0"/>
            </a:endParaRPr>
          </a:p>
          <a:p>
            <a:pPr marL="342900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The earth travelling an angle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around the sun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= corresponds to some number of those segment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= corresponds to the same number of      in the velocity diagram.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= the angle around center of the velocity circle.</a:t>
            </a:r>
          </a:p>
          <a:p>
            <a:pPr marL="342900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The sun must “be” at center of where this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 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is measured.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14290CB-B42D-4BED-83A9-358F1FE8FE8E}"/>
              </a:ext>
            </a:extLst>
          </p:cNvPr>
          <p:cNvCxnSpPr>
            <a:cxnSpLocks/>
          </p:cNvCxnSpPr>
          <p:nvPr/>
        </p:nvCxnSpPr>
        <p:spPr bwMode="auto">
          <a:xfrm flipV="1">
            <a:off x="7726795" y="4053550"/>
            <a:ext cx="261531" cy="40998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7997E40-5179-4979-9E10-4373EA6C0E00}"/>
              </a:ext>
            </a:extLst>
          </p:cNvPr>
          <p:cNvCxnSpPr>
            <a:cxnSpLocks/>
          </p:cNvCxnSpPr>
          <p:nvPr/>
        </p:nvCxnSpPr>
        <p:spPr bwMode="auto">
          <a:xfrm flipH="1">
            <a:off x="5835691" y="2327317"/>
            <a:ext cx="420991" cy="13914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1" name="Picture 4" descr="Image result for earth">
            <a:extLst>
              <a:ext uri="{FF2B5EF4-FFF2-40B4-BE49-F238E27FC236}">
                <a16:creationId xmlns:a16="http://schemas.microsoft.com/office/drawing/2014/main" id="{3F2DD62A-C655-4586-93A6-46EA2CCFC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953549" y="534696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Image result for earth">
            <a:extLst>
              <a:ext uri="{FF2B5EF4-FFF2-40B4-BE49-F238E27FC236}">
                <a16:creationId xmlns:a16="http://schemas.microsoft.com/office/drawing/2014/main" id="{9014141D-B4FE-4AB2-B6BA-314BFED27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585801" y="442262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670B741C-AA10-4450-B1EE-E9641BB0DF12}"/>
              </a:ext>
            </a:extLst>
          </p:cNvPr>
          <p:cNvSpPr/>
          <p:nvPr/>
        </p:nvSpPr>
        <p:spPr bwMode="auto">
          <a:xfrm>
            <a:off x="1313688" y="4098051"/>
            <a:ext cx="1910966" cy="1913532"/>
          </a:xfrm>
          <a:prstGeom prst="ellipse">
            <a:avLst/>
          </a:prstGeom>
          <a:solidFill>
            <a:srgbClr val="0A35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A1D5163-521E-48A4-80D4-FD9B260EC06E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4038600"/>
            <a:ext cx="0" cy="93746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8E1CA5D-33FC-42C9-9500-6A1193F1597B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4041125"/>
            <a:ext cx="0" cy="155752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83C9C657-B1E9-4DB5-A858-9B5123CEEA55}"/>
              </a:ext>
            </a:extLst>
          </p:cNvPr>
          <p:cNvSpPr/>
          <p:nvPr/>
        </p:nvSpPr>
        <p:spPr bwMode="auto">
          <a:xfrm>
            <a:off x="2104572" y="4829628"/>
            <a:ext cx="367319" cy="40387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CE0B65-58CB-4B41-B38F-A7147F2A8F9A}"/>
              </a:ext>
            </a:extLst>
          </p:cNvPr>
          <p:cNvGrpSpPr/>
          <p:nvPr/>
        </p:nvGrpSpPr>
        <p:grpSpPr>
          <a:xfrm>
            <a:off x="823798" y="4344046"/>
            <a:ext cx="1465818" cy="645398"/>
            <a:chOff x="823798" y="4344046"/>
            <a:chExt cx="1465818" cy="64539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22DD41-ECEA-44D2-AE4A-CF7349080962}"/>
                </a:ext>
              </a:extLst>
            </p:cNvPr>
            <p:cNvSpPr/>
            <p:nvPr/>
          </p:nvSpPr>
          <p:spPr>
            <a:xfrm>
              <a:off x="1941444" y="4517839"/>
              <a:ext cx="3481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i="0" dirty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lang="en-US" dirty="0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C9DC43C-BA71-48FB-96DA-AF8890483E9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23798" y="4344046"/>
              <a:ext cx="1462202" cy="64539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55" name="Picture 2" descr="Image result for sun">
            <a:extLst>
              <a:ext uri="{FF2B5EF4-FFF2-40B4-BE49-F238E27FC236}">
                <a16:creationId xmlns:a16="http://schemas.microsoft.com/office/drawing/2014/main" id="{6923192F-3E47-4937-BFE2-8CE0F7CBA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63" y="4819936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Image result for earth">
            <a:extLst>
              <a:ext uri="{FF2B5EF4-FFF2-40B4-BE49-F238E27FC236}">
                <a16:creationId xmlns:a16="http://schemas.microsoft.com/office/drawing/2014/main" id="{F64344C8-0174-4C50-B8E8-5DD33CD47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2144806" y="3881864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Image result for earth">
            <a:extLst>
              <a:ext uri="{FF2B5EF4-FFF2-40B4-BE49-F238E27FC236}">
                <a16:creationId xmlns:a16="http://schemas.microsoft.com/office/drawing/2014/main" id="{34097232-5858-4F7B-8224-3C3431846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231867" y="4473574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59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46 L -0.00295 -0.03703 C -0.0033 -0.04444 -0.00521 -0.05555 -0.00816 -0.06643 C -0.01163 -0.07893 -0.0151 -0.08935 -0.01857 -0.09514 L -0.03437 -0.12569 " pathEditMode="relative" rAng="15000000" ptsTypes="AAAAA">
                                      <p:cBhvr>
                                        <p:cTn id="2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28 -0.00093 L -0.04063 0.01157 C -0.04601 0.01273 -0.05399 0.01828 -0.06111 0.02523 C -0.06875 0.0324 -0.07518 0.04097 -0.07917 0.04537 L -0.0974 0.07291 " pathEditMode="relative" rAng="8760000" ptsTypes="AAAAA">
                                      <p:cBhvr>
                                        <p:cTn id="6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58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43" grpId="0" animBg="1"/>
      <p:bldP spid="4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E04AD-C888-4364-AF27-27DA0FF25019}"/>
              </a:ext>
            </a:extLst>
          </p:cNvPr>
          <p:cNvSpPr/>
          <p:nvPr/>
        </p:nvSpPr>
        <p:spPr bwMode="auto">
          <a:xfrm>
            <a:off x="653661" y="6006548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" name="Picture 2" descr="Image result for sun">
            <a:extLst>
              <a:ext uri="{FF2B5EF4-FFF2-40B4-BE49-F238E27FC236}">
                <a16:creationId xmlns:a16="http://schemas.microsoft.com/office/drawing/2014/main" id="{A6DE7B07-4A9C-4427-B3EC-14B7201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B08A4A09-65FB-4AF6-8723-40D665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7">
            <a:extLst>
              <a:ext uri="{FF2B5EF4-FFF2-40B4-BE49-F238E27FC236}">
                <a16:creationId xmlns:a16="http://schemas.microsoft.com/office/drawing/2014/main" id="{94A89455-4C25-48A7-9C50-EFA51BF8A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8077200" cy="12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Determine the direction the earth is traveling, given its location: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398BF7-7C79-4365-A57B-4EAFB706B51C}"/>
              </a:ext>
            </a:extLst>
          </p:cNvPr>
          <p:cNvSpPr/>
          <p:nvPr/>
        </p:nvSpPr>
        <p:spPr bwMode="auto">
          <a:xfrm>
            <a:off x="3701707" y="2580712"/>
            <a:ext cx="5442293" cy="331309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41556C06-7AF6-4BA8-AFE9-D74A80490B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0" t="1446" r="355" b="12299"/>
          <a:stretch/>
        </p:blipFill>
        <p:spPr bwMode="auto">
          <a:xfrm>
            <a:off x="3959267" y="3210209"/>
            <a:ext cx="4727533" cy="36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C4915F3-87A9-4E83-897C-184ED806CF47}"/>
              </a:ext>
            </a:extLst>
          </p:cNvPr>
          <p:cNvSpPr/>
          <p:nvPr/>
        </p:nvSpPr>
        <p:spPr bwMode="auto">
          <a:xfrm>
            <a:off x="3229433" y="6324600"/>
            <a:ext cx="5114939" cy="60960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41657A5-702C-47A9-B790-76FE5827748C}"/>
              </a:ext>
            </a:extLst>
          </p:cNvPr>
          <p:cNvSpPr/>
          <p:nvPr/>
        </p:nvSpPr>
        <p:spPr bwMode="auto">
          <a:xfrm rot="18992899">
            <a:off x="7178610" y="3264708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483BAD-8AD9-430F-AE9A-520AC49D95B8}"/>
              </a:ext>
            </a:extLst>
          </p:cNvPr>
          <p:cNvSpPr/>
          <p:nvPr/>
        </p:nvSpPr>
        <p:spPr bwMode="auto">
          <a:xfrm rot="18992899">
            <a:off x="8263554" y="4407709"/>
            <a:ext cx="108612" cy="1471584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42EBDD-1C96-416F-9951-647B504A24B5}"/>
              </a:ext>
            </a:extLst>
          </p:cNvPr>
          <p:cNvSpPr/>
          <p:nvPr/>
        </p:nvSpPr>
        <p:spPr>
          <a:xfrm>
            <a:off x="7299124" y="5070144"/>
            <a:ext cx="3481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en-US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0269DBB-7C43-41DB-A8AB-E3A452659F2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182134" y="5492376"/>
            <a:ext cx="914400" cy="0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9" name="Picture 2" descr="Image result for sun">
            <a:extLst>
              <a:ext uri="{FF2B5EF4-FFF2-40B4-BE49-F238E27FC236}">
                <a16:creationId xmlns:a16="http://schemas.microsoft.com/office/drawing/2014/main" id="{AE42B242-8B33-4197-997D-C904E5F1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384" y="5291078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D9BB2A1D-99C2-4F21-A8A8-41BF53BE9D75}"/>
              </a:ext>
            </a:extLst>
          </p:cNvPr>
          <p:cNvSpPr/>
          <p:nvPr/>
        </p:nvSpPr>
        <p:spPr>
          <a:xfrm>
            <a:off x="1957224" y="3573771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=0</a:t>
            </a:r>
            <a:endParaRPr lang="en-US" dirty="0"/>
          </a:p>
        </p:txBody>
      </p:sp>
      <p:sp>
        <p:nvSpPr>
          <p:cNvPr id="50" name="Text Box 2">
            <a:extLst>
              <a:ext uri="{FF2B5EF4-FFF2-40B4-BE49-F238E27FC236}">
                <a16:creationId xmlns:a16="http://schemas.microsoft.com/office/drawing/2014/main" id="{0BC61081-8C5B-4B26-B919-4C6B47FD2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592" y="1061263"/>
            <a:ext cx="8467744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Touching the circle here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is the corresponding velocity vector.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which gives the direction the earth is traveling.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14290CB-B42D-4BED-83A9-358F1FE8FE8E}"/>
              </a:ext>
            </a:extLst>
          </p:cNvPr>
          <p:cNvCxnSpPr>
            <a:cxnSpLocks/>
          </p:cNvCxnSpPr>
          <p:nvPr/>
        </p:nvCxnSpPr>
        <p:spPr bwMode="auto">
          <a:xfrm flipV="1">
            <a:off x="7726795" y="4053550"/>
            <a:ext cx="261531" cy="40998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2" name="Picture 4" descr="Image result for earth">
            <a:extLst>
              <a:ext uri="{FF2B5EF4-FFF2-40B4-BE49-F238E27FC236}">
                <a16:creationId xmlns:a16="http://schemas.microsoft.com/office/drawing/2014/main" id="{9014141D-B4FE-4AB2-B6BA-314BFED27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585801" y="442262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Oval 78">
            <a:extLst>
              <a:ext uri="{FF2B5EF4-FFF2-40B4-BE49-F238E27FC236}">
                <a16:creationId xmlns:a16="http://schemas.microsoft.com/office/drawing/2014/main" id="{670B741C-AA10-4450-B1EE-E9641BB0DF12}"/>
              </a:ext>
            </a:extLst>
          </p:cNvPr>
          <p:cNvSpPr/>
          <p:nvPr/>
        </p:nvSpPr>
        <p:spPr bwMode="auto">
          <a:xfrm>
            <a:off x="1313688" y="4098051"/>
            <a:ext cx="1910966" cy="1913532"/>
          </a:xfrm>
          <a:prstGeom prst="ellipse">
            <a:avLst/>
          </a:prstGeom>
          <a:solidFill>
            <a:srgbClr val="0A354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A1D5163-521E-48A4-80D4-FD9B260EC06E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4038600"/>
            <a:ext cx="0" cy="93746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8E1CA5D-33FC-42C9-9500-6A1193F1597B}"/>
              </a:ext>
            </a:extLst>
          </p:cNvPr>
          <p:cNvCxnSpPr>
            <a:cxnSpLocks/>
          </p:cNvCxnSpPr>
          <p:nvPr/>
        </p:nvCxnSpPr>
        <p:spPr bwMode="auto">
          <a:xfrm flipV="1">
            <a:off x="2286000" y="4041125"/>
            <a:ext cx="0" cy="155752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92D05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0CE0B65-58CB-4B41-B38F-A7147F2A8F9A}"/>
              </a:ext>
            </a:extLst>
          </p:cNvPr>
          <p:cNvGrpSpPr/>
          <p:nvPr/>
        </p:nvGrpSpPr>
        <p:grpSpPr>
          <a:xfrm>
            <a:off x="823798" y="4344046"/>
            <a:ext cx="1465818" cy="645398"/>
            <a:chOff x="823798" y="4344046"/>
            <a:chExt cx="1465818" cy="64539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222DD41-ECEA-44D2-AE4A-CF7349080962}"/>
                </a:ext>
              </a:extLst>
            </p:cNvPr>
            <p:cNvSpPr/>
            <p:nvPr/>
          </p:nvSpPr>
          <p:spPr>
            <a:xfrm>
              <a:off x="1941444" y="4517839"/>
              <a:ext cx="34817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i="0" dirty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lang="en-US" dirty="0"/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C9DC43C-BA71-48FB-96DA-AF8890483E9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23798" y="4344046"/>
              <a:ext cx="1462202" cy="64539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55" name="Picture 2" descr="Image result for sun">
            <a:extLst>
              <a:ext uri="{FF2B5EF4-FFF2-40B4-BE49-F238E27FC236}">
                <a16:creationId xmlns:a16="http://schemas.microsoft.com/office/drawing/2014/main" id="{6923192F-3E47-4937-BFE2-8CE0F7CBA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163" y="4819936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4" descr="Image result for earth">
            <a:extLst>
              <a:ext uri="{FF2B5EF4-FFF2-40B4-BE49-F238E27FC236}">
                <a16:creationId xmlns:a16="http://schemas.microsoft.com/office/drawing/2014/main" id="{34097232-5858-4F7B-8224-3C3431846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231867" y="4473574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FE63347-9219-4828-9E0F-EE4A080F176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15752" y="3362740"/>
            <a:ext cx="1066800" cy="11330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038A6FD-F9B8-4BCD-A5B0-C0EB93CD4AB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308255" y="4572000"/>
            <a:ext cx="977745" cy="102664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EAB3EDD6-0CA3-4F5D-9FB2-6AA49C092449}"/>
              </a:ext>
            </a:extLst>
          </p:cNvPr>
          <p:cNvSpPr/>
          <p:nvPr/>
        </p:nvSpPr>
        <p:spPr bwMode="auto">
          <a:xfrm>
            <a:off x="1169504" y="4407610"/>
            <a:ext cx="367319" cy="403874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7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AB71606-CB6E-46CE-A959-6EDEE1A0989E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3CB9D8B7-C6D6-4EC5-9043-EEE7B3ECA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" b="12299"/>
          <a:stretch/>
        </p:blipFill>
        <p:spPr bwMode="auto">
          <a:xfrm>
            <a:off x="1122363" y="3149048"/>
            <a:ext cx="7564438" cy="370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9D58C55-2460-46AC-A257-E33C2BC22F3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-4724400" y="5811078"/>
            <a:ext cx="1066800" cy="113306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6EC8B61-CBAA-47E1-9E2D-367821E6BA8E}"/>
              </a:ext>
            </a:extLst>
          </p:cNvPr>
          <p:cNvSpPr/>
          <p:nvPr/>
        </p:nvSpPr>
        <p:spPr bwMode="auto">
          <a:xfrm rot="19123681">
            <a:off x="7274256" y="3955945"/>
            <a:ext cx="184772" cy="31474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A32418-FD6D-4DCB-839C-E9F1595D6F9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15752" y="3384348"/>
            <a:ext cx="1066800" cy="11330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 Box 3">
            <a:extLst>
              <a:ext uri="{FF2B5EF4-FFF2-40B4-BE49-F238E27FC236}">
                <a16:creationId xmlns:a16="http://schemas.microsoft.com/office/drawing/2014/main" id="{BF3C3BF8-57D5-49F2-9583-92185F65D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" y="609600"/>
            <a:ext cx="9253538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Prove path is an ellipse: 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By way of induction, assume that the earth </a:t>
            </a:r>
            <a:br>
              <a:rPr lang="en-US" altLang="en-US" i="0" dirty="0">
                <a:latin typeface="Calibri" panose="020F0502020204030204" pitchFamily="34" charset="0"/>
              </a:rPr>
            </a:br>
            <a:r>
              <a:rPr lang="en-US" altLang="en-US" i="0" dirty="0">
                <a:latin typeface="Calibri" panose="020F0502020204030204" pitchFamily="34" charset="0"/>
              </a:rPr>
              <a:t>followed the ellipse to its present location.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We know how to determine the earth’s direction.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Prove</a:t>
            </a:r>
            <a:r>
              <a:rPr lang="en-US" altLang="en-US" i="0" dirty="0">
                <a:latin typeface="Calibri" panose="020F0502020204030204" pitchFamily="34" charset="0"/>
              </a:rPr>
              <a:t> that this direction     is in the direction of the ellipse here. 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Ignoring the speed (length) is fine.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4D1FF9-8F05-47FB-88E8-99B7C455A2E8}"/>
              </a:ext>
            </a:extLst>
          </p:cNvPr>
          <p:cNvSpPr/>
          <p:nvPr/>
        </p:nvSpPr>
        <p:spPr bwMode="auto">
          <a:xfrm>
            <a:off x="3229433" y="6324600"/>
            <a:ext cx="5114939" cy="60960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588ED55-0FAF-4AE3-B6DF-64D07D7022F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256316" y="2129026"/>
            <a:ext cx="277091" cy="2948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2" name="Picture 4" descr="Image result for earth">
            <a:extLst>
              <a:ext uri="{FF2B5EF4-FFF2-40B4-BE49-F238E27FC236}">
                <a16:creationId xmlns:a16="http://schemas.microsoft.com/office/drawing/2014/main" id="{7A9A666C-174C-41F1-BD10-F8E3628DE0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953549" y="534696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earth">
            <a:extLst>
              <a:ext uri="{FF2B5EF4-FFF2-40B4-BE49-F238E27FC236}">
                <a16:creationId xmlns:a16="http://schemas.microsoft.com/office/drawing/2014/main" id="{5AA5C4D1-2E5E-4191-8BC1-F206075962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585801" y="442262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earth">
            <a:extLst>
              <a:ext uri="{FF2B5EF4-FFF2-40B4-BE49-F238E27FC236}">
                <a16:creationId xmlns:a16="http://schemas.microsoft.com/office/drawing/2014/main" id="{EB6CF308-0587-4C86-B478-67B39C792F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524000" y="4701321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2CC7A79-902A-4AD2-9C8D-1AF873FF88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41144" y="4810540"/>
            <a:ext cx="1066800" cy="11330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CC7A79-902A-4AD2-9C8D-1AF873FF88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53960" y="4794990"/>
            <a:ext cx="1066800" cy="11330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517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046 L -0.00295 -0.03703 C -0.0033 -0.04444 -0.00521 -0.05555 -0.00816 -0.06643 C -0.01163 -0.07893 -0.0151 -0.08935 -0.01857 -0.09514 L -0.03437 -0.12569 " pathEditMode="relative" rAng="15000000" ptsTypes="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7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AB71606-CB6E-46CE-A959-6EDEE1A0989E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3CB9D8B7-C6D6-4EC5-9043-EEE7B3ECA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" b="12299"/>
          <a:stretch/>
        </p:blipFill>
        <p:spPr bwMode="auto">
          <a:xfrm>
            <a:off x="1122363" y="3149048"/>
            <a:ext cx="7564438" cy="370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6EC8B61-CBAA-47E1-9E2D-367821E6BA8E}"/>
              </a:ext>
            </a:extLst>
          </p:cNvPr>
          <p:cNvSpPr/>
          <p:nvPr/>
        </p:nvSpPr>
        <p:spPr bwMode="auto">
          <a:xfrm rot="19123681">
            <a:off x="7274256" y="3955945"/>
            <a:ext cx="184772" cy="31474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A4D1FF9-8F05-47FB-88E8-99B7C455A2E8}"/>
              </a:ext>
            </a:extLst>
          </p:cNvPr>
          <p:cNvSpPr/>
          <p:nvPr/>
        </p:nvSpPr>
        <p:spPr bwMode="auto">
          <a:xfrm>
            <a:off x="3229433" y="6324600"/>
            <a:ext cx="5114939" cy="60960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B29304-B747-49FB-9166-B6DCC3A0F62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75513" y="714828"/>
            <a:ext cx="277091" cy="2948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FD6F82-2D6E-4C0E-B5A8-7883A5526EB2}"/>
              </a:ext>
            </a:extLst>
          </p:cNvPr>
          <p:cNvGrpSpPr/>
          <p:nvPr/>
        </p:nvGrpSpPr>
        <p:grpSpPr>
          <a:xfrm>
            <a:off x="6324599" y="700087"/>
            <a:ext cx="2971801" cy="3158900"/>
            <a:chOff x="6324599" y="700087"/>
            <a:chExt cx="2971801" cy="3158900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266AE253-3E61-4E7E-BB93-9EB6A14C41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8" b="6507"/>
            <a:stretch/>
          </p:blipFill>
          <p:spPr bwMode="auto">
            <a:xfrm>
              <a:off x="6324599" y="700087"/>
              <a:ext cx="2889849" cy="2615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C909D1C-36B2-4FFF-BDFF-70E0D2815A14}"/>
                </a:ext>
              </a:extLst>
            </p:cNvPr>
            <p:cNvSpPr/>
            <p:nvPr/>
          </p:nvSpPr>
          <p:spPr bwMode="auto">
            <a:xfrm>
              <a:off x="8229600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" name="Text Box 3">
            <a:extLst>
              <a:ext uri="{FF2B5EF4-FFF2-40B4-BE49-F238E27FC236}">
                <a16:creationId xmlns:a16="http://schemas.microsoft.com/office/drawing/2014/main" id="{BF3C3BF8-57D5-49F2-9583-92185F65D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" y="609600"/>
            <a:ext cx="8186738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Prove that this direction     is tangent to the ellipse: 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Ignoring the speed (length) is fine.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In order to line up,   </a:t>
            </a:r>
          </a:p>
          <a:p>
            <a:pPr lvl="1"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</a:rPr>
              <a:t>        rotate the velocity circle 90</a:t>
            </a:r>
            <a:r>
              <a:rPr lang="en-US" altLang="en-US" i="0" baseline="30000" dirty="0">
                <a:latin typeface="Calibri" panose="020F0502020204030204" pitchFamily="34" charset="0"/>
              </a:rPr>
              <a:t>o</a:t>
            </a:r>
            <a:r>
              <a:rPr lang="en-US" altLang="en-US" i="0" dirty="0">
                <a:latin typeface="Calibri" panose="020F0502020204030204" pitchFamily="34" charset="0"/>
              </a:rPr>
              <a:t> clockwise 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latin typeface="Calibri" panose="020F0502020204030204" pitchFamily="34" charset="0"/>
              </a:rPr>
              <a:t>Rotate the velocity line 90</a:t>
            </a:r>
            <a:r>
              <a:rPr lang="en-US" altLang="en-US" i="0" baseline="30000" dirty="0">
                <a:latin typeface="Calibri" panose="020F0502020204030204" pitchFamily="34" charset="0"/>
              </a:rPr>
              <a:t>o</a:t>
            </a:r>
            <a:r>
              <a:rPr lang="en-US" altLang="en-US" i="0" dirty="0">
                <a:latin typeface="Calibri" panose="020F0502020204030204" pitchFamily="34" charset="0"/>
              </a:rPr>
              <a:t> back.</a:t>
            </a:r>
            <a:br>
              <a:rPr lang="en-US" altLang="en-US" i="0" dirty="0">
                <a:latin typeface="Calibri" panose="020F0502020204030204" pitchFamily="34" charset="0"/>
              </a:rPr>
            </a:br>
            <a:r>
              <a:rPr lang="en-US" altLang="en-US" i="0" dirty="0">
                <a:latin typeface="Calibri" panose="020F0502020204030204" pitchFamily="34" charset="0"/>
              </a:rPr>
              <a:t>   so that it is again facing in the correct direction.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Prove</a:t>
            </a:r>
            <a:r>
              <a:rPr lang="en-US" altLang="en-US" i="0" dirty="0">
                <a:latin typeface="Calibri" panose="020F0502020204030204" pitchFamily="34" charset="0"/>
              </a:rPr>
              <a:t> that this construction gives an ellipse.</a:t>
            </a:r>
            <a:br>
              <a:rPr lang="en-US" altLang="en-US" i="0" dirty="0">
                <a:latin typeface="Calibri" panose="020F0502020204030204" pitchFamily="34" charset="0"/>
              </a:rPr>
            </a:br>
            <a:endParaRPr lang="en-US" altLang="en-US" i="0" dirty="0">
              <a:latin typeface="Arial" panose="020B0604020202020204" pitchFamily="34" charset="0"/>
            </a:endParaRP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i="0" dirty="0">
              <a:latin typeface="Calibri" panose="020F050202020403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0A32418-FD6D-4DCB-839C-E9F1595D6F9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615752" y="3384348"/>
            <a:ext cx="1066800" cy="11330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B6E879-4330-46AC-AA11-71DCE52A9E9F}"/>
              </a:ext>
            </a:extLst>
          </p:cNvPr>
          <p:cNvCxnSpPr>
            <a:cxnSpLocks/>
          </p:cNvCxnSpPr>
          <p:nvPr/>
        </p:nvCxnSpPr>
        <p:spPr bwMode="auto">
          <a:xfrm flipV="1">
            <a:off x="7010400" y="1072758"/>
            <a:ext cx="1107776" cy="105614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766488F-EFE4-4DAB-B9FA-F227E881B65A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010400" y="1015054"/>
            <a:ext cx="1066800" cy="11330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2D67EA3-C19E-41E5-9CA6-B6C05A990852}"/>
              </a:ext>
            </a:extLst>
          </p:cNvPr>
          <p:cNvGrpSpPr/>
          <p:nvPr/>
        </p:nvGrpSpPr>
        <p:grpSpPr>
          <a:xfrm>
            <a:off x="8138886" y="615122"/>
            <a:ext cx="1128486" cy="1427764"/>
            <a:chOff x="8138886" y="615122"/>
            <a:chExt cx="1128486" cy="1427764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91765C7-9AD6-42C9-B37C-5DA72D79A36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799107" y="2042886"/>
              <a:ext cx="468265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12ACE24-46FD-40D7-B43B-07C6FDC6E5B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38886" y="615122"/>
              <a:ext cx="261531" cy="409982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3AA5F9C-B2F4-4F7C-A698-AAB8C2419342}"/>
              </a:ext>
            </a:extLst>
          </p:cNvPr>
          <p:cNvGrpSpPr/>
          <p:nvPr/>
        </p:nvGrpSpPr>
        <p:grpSpPr>
          <a:xfrm>
            <a:off x="1081314" y="3657600"/>
            <a:ext cx="7486423" cy="1823714"/>
            <a:chOff x="1081314" y="3657600"/>
            <a:chExt cx="7486423" cy="1823714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74191A9-1513-481D-9E68-ACA22B3D11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099472" y="5481314"/>
              <a:ext cx="468265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F476DDE-A95D-4D5C-A790-4BC0CCBE3AD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726795" y="4053550"/>
              <a:ext cx="261531" cy="409982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3979E76-15EB-4798-9310-38FF0260AF6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51087" y="3657600"/>
              <a:ext cx="0" cy="46327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8CBE7E93-4BF5-4BB7-A34C-042A8D5D699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081314" y="4543617"/>
              <a:ext cx="484854" cy="22795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11CD3DF-6B13-4D43-8E0A-9AD81793BEF3}"/>
              </a:ext>
            </a:extLst>
          </p:cNvPr>
          <p:cNvGrpSpPr/>
          <p:nvPr/>
        </p:nvGrpSpPr>
        <p:grpSpPr>
          <a:xfrm>
            <a:off x="3581400" y="1335312"/>
            <a:ext cx="482779" cy="410028"/>
            <a:chOff x="8138886" y="615122"/>
            <a:chExt cx="482779" cy="410028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07C1210-8A3B-46CA-8142-95B646C02E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153400" y="1025150"/>
              <a:ext cx="468265" cy="0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7BF0B8C-7117-4F00-B64E-9BACF731C43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138886" y="615122"/>
              <a:ext cx="261531" cy="409982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57C1A35-ECA7-4C40-A374-9D12A83E44C8}"/>
              </a:ext>
            </a:extLst>
          </p:cNvPr>
          <p:cNvGrpSpPr/>
          <p:nvPr/>
        </p:nvGrpSpPr>
        <p:grpSpPr>
          <a:xfrm>
            <a:off x="1447800" y="3657600"/>
            <a:ext cx="3581400" cy="3352155"/>
            <a:chOff x="685800" y="3657600"/>
            <a:chExt cx="3581400" cy="3352155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BE948731-E23E-442F-BF9A-72122B058B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7" t="19006" r="62589" b="17705"/>
            <a:stretch/>
          </p:blipFill>
          <p:spPr bwMode="auto">
            <a:xfrm>
              <a:off x="685800" y="3957636"/>
              <a:ext cx="2506197" cy="2676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78D88A2-1444-48AF-9677-A1F26E4E5E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651087" y="3657600"/>
              <a:ext cx="0" cy="46327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DFF5E67-5C63-4C89-82B9-2BCADE29964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67200" y="5972628"/>
              <a:ext cx="0" cy="463276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noFill/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196EED7-CA26-4ECC-B5FE-78AC0E7F83F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859227" y="6781800"/>
              <a:ext cx="484854" cy="22795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noFill/>
              <a:prstDash val="solid"/>
              <a:round/>
              <a:headEnd type="none" w="med" len="med"/>
              <a:tailEnd type="triangle"/>
            </a:ln>
            <a:effectLst/>
          </p:spPr>
        </p:cxn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2CC7A79-902A-4AD2-9C8D-1AF873FF88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44032" y="4822004"/>
            <a:ext cx="1066800" cy="11330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0B6E879-4330-46AC-AA11-71DCE52A9E9F}"/>
              </a:ext>
            </a:extLst>
          </p:cNvPr>
          <p:cNvCxnSpPr>
            <a:cxnSpLocks/>
          </p:cNvCxnSpPr>
          <p:nvPr/>
        </p:nvCxnSpPr>
        <p:spPr bwMode="auto">
          <a:xfrm flipV="1">
            <a:off x="6977516" y="1101732"/>
            <a:ext cx="1107776" cy="105614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77583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0.53402 -0.4798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1" y="-2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5807593-224E-4469-B06A-3F482A29F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9600"/>
            <a:ext cx="8186737" cy="334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 this construction gives an ellipse: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sun’s location 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is: 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i="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sun’s “imaginary” location 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i="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earth’s location 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</a:p>
          <a:p>
            <a:pPr lvl="1">
              <a:spcBef>
                <a:spcPts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because we assumed it was </a:t>
            </a:r>
            <a:b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on the ellipse so far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ECC0F5-9B1F-41A8-806B-F6B44838E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" b="12299"/>
          <a:stretch/>
        </p:blipFill>
        <p:spPr bwMode="auto">
          <a:xfrm>
            <a:off x="1122363" y="3149048"/>
            <a:ext cx="7564438" cy="370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40B87B6-0B1D-4F34-8597-0EDEA87BF137}"/>
              </a:ext>
            </a:extLst>
          </p:cNvPr>
          <p:cNvSpPr/>
          <p:nvPr/>
        </p:nvSpPr>
        <p:spPr bwMode="auto">
          <a:xfrm>
            <a:off x="3229433" y="6310086"/>
            <a:ext cx="5114939" cy="609600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AE07586-B84D-4BBE-9B14-414212620A4E}"/>
              </a:ext>
            </a:extLst>
          </p:cNvPr>
          <p:cNvGrpSpPr/>
          <p:nvPr/>
        </p:nvGrpSpPr>
        <p:grpSpPr>
          <a:xfrm>
            <a:off x="6324599" y="700087"/>
            <a:ext cx="2971801" cy="3158900"/>
            <a:chOff x="6324599" y="700087"/>
            <a:chExt cx="2971801" cy="3158900"/>
          </a:xfrm>
        </p:grpSpPr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1C6ABCAA-BC2E-45C6-A82E-3C8CC600EC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78" b="6507"/>
            <a:stretch/>
          </p:blipFill>
          <p:spPr bwMode="auto">
            <a:xfrm>
              <a:off x="6324599" y="700087"/>
              <a:ext cx="2889849" cy="26151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96D46E7-5BCD-4905-B17D-D837E52E04CA}"/>
                </a:ext>
              </a:extLst>
            </p:cNvPr>
            <p:cNvSpPr/>
            <p:nvPr/>
          </p:nvSpPr>
          <p:spPr bwMode="auto">
            <a:xfrm>
              <a:off x="8229600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43E7222-C36E-4CDC-A063-A7AFDEA6A994}"/>
              </a:ext>
            </a:extLst>
          </p:cNvPr>
          <p:cNvSpPr/>
          <p:nvPr/>
        </p:nvSpPr>
        <p:spPr>
          <a:xfrm>
            <a:off x="7796434" y="148700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" name="Picture 2" descr="Image result for sun">
            <a:extLst>
              <a:ext uri="{FF2B5EF4-FFF2-40B4-BE49-F238E27FC236}">
                <a16:creationId xmlns:a16="http://schemas.microsoft.com/office/drawing/2014/main" id="{6E18DE55-E41E-4451-B8DE-54F9C235E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80" y="5300001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sun">
            <a:extLst>
              <a:ext uri="{FF2B5EF4-FFF2-40B4-BE49-F238E27FC236}">
                <a16:creationId xmlns:a16="http://schemas.microsoft.com/office/drawing/2014/main" id="{DF748FC6-7497-49C7-A923-90233158F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96" y="515193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earth">
            <a:extLst>
              <a:ext uri="{FF2B5EF4-FFF2-40B4-BE49-F238E27FC236}">
                <a16:creationId xmlns:a16="http://schemas.microsoft.com/office/drawing/2014/main" id="{99D423B9-0BAF-4CCF-948C-47B0CFF28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562777" y="4388199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earth">
            <a:extLst>
              <a:ext uri="{FF2B5EF4-FFF2-40B4-BE49-F238E27FC236}">
                <a16:creationId xmlns:a16="http://schemas.microsoft.com/office/drawing/2014/main" id="{EA196F94-99E6-4ACE-A5F5-4721BBA61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7620000" y="1654792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Image result for sun">
            <a:extLst>
              <a:ext uri="{FF2B5EF4-FFF2-40B4-BE49-F238E27FC236}">
                <a16:creationId xmlns:a16="http://schemas.microsoft.com/office/drawing/2014/main" id="{8AC14789-2C08-4505-9597-8E036C006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099" y="1903025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Image result for green sun">
            <a:extLst>
              <a:ext uri="{FF2B5EF4-FFF2-40B4-BE49-F238E27FC236}">
                <a16:creationId xmlns:a16="http://schemas.microsoft.com/office/drawing/2014/main" id="{76A077F1-8E99-4DD4-BA94-5A713D327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924" y="1993965"/>
            <a:ext cx="262799" cy="2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Image result for green sun">
            <a:extLst>
              <a:ext uri="{FF2B5EF4-FFF2-40B4-BE49-F238E27FC236}">
                <a16:creationId xmlns:a16="http://schemas.microsoft.com/office/drawing/2014/main" id="{F3A37D28-49BB-4453-A540-C75E968E5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249" y="5361296"/>
            <a:ext cx="262799" cy="2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2CC7A79-902A-4AD2-9C8D-1AF873FF88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84492" y="4800600"/>
            <a:ext cx="1066800" cy="11330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0" name="Picture 4" descr="Image result for earth">
            <a:extLst>
              <a:ext uri="{FF2B5EF4-FFF2-40B4-BE49-F238E27FC236}">
                <a16:creationId xmlns:a16="http://schemas.microsoft.com/office/drawing/2014/main" id="{3ED6CF5E-33ED-4C42-BBF1-ADD3EF867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1537648" y="4694927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green sun">
            <a:extLst>
              <a:ext uri="{FF2B5EF4-FFF2-40B4-BE49-F238E27FC236}">
                <a16:creationId xmlns:a16="http://schemas.microsoft.com/office/drawing/2014/main" id="{9B12DE06-B75F-482A-A374-A28E4A5C7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182" y="5816101"/>
            <a:ext cx="262799" cy="2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12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C5807593-224E-4469-B06A-3F482A29F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9600"/>
            <a:ext cx="8186737" cy="334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</a:pPr>
            <a:r>
              <a:rPr 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 this construction gives an ellipse: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Start with a circle and with center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>
              <a:spcBef>
                <a:spcPts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and some eccentric point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Choose some point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on the circle.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Connect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to both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Draw the perpendicular bisector of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Place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at the intersection</a:t>
            </a:r>
            <a:b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of bisector and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Put the earth there.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is an equilateral triangle</a:t>
            </a:r>
            <a:b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because it is perpendicularly</a:t>
            </a:r>
            <a:b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bisected.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|=|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</a:p>
          <a:p>
            <a:pPr>
              <a:spcBef>
                <a:spcPts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Prove P is on an Ellipse: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|+|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</a:p>
          <a:p>
            <a:pPr lvl="1">
              <a:spcBef>
                <a:spcPts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= 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|+|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</a:p>
          <a:p>
            <a:pPr lvl="1">
              <a:spcBef>
                <a:spcPts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= radius of circle = constant.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52C7EA-4B2F-4338-9E8E-8A13058F3185}"/>
              </a:ext>
            </a:extLst>
          </p:cNvPr>
          <p:cNvCxnSpPr>
            <a:cxnSpLocks/>
          </p:cNvCxnSpPr>
          <p:nvPr/>
        </p:nvCxnSpPr>
        <p:spPr bwMode="auto">
          <a:xfrm>
            <a:off x="5395688" y="28216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C2C0C3A-2A8A-47BB-A8D0-189ACA995024}"/>
              </a:ext>
            </a:extLst>
          </p:cNvPr>
          <p:cNvSpPr/>
          <p:nvPr/>
        </p:nvSpPr>
        <p:spPr>
          <a:xfrm>
            <a:off x="6571344" y="376645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AB20B1-EA4C-49A2-8F9F-B199FACC890E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4043859"/>
            <a:ext cx="1193035" cy="5869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3DC98C1-240C-4716-A55F-54F6BF542229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1551" y="2779179"/>
            <a:ext cx="644215" cy="12382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8DCC1AF-BD87-49C0-ABC9-A6E698191D24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7" y="4117121"/>
            <a:ext cx="294165" cy="4853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Picture 4" descr="Image result for earth">
            <a:extLst>
              <a:ext uri="{FF2B5EF4-FFF2-40B4-BE49-F238E27FC236}">
                <a16:creationId xmlns:a16="http://schemas.microsoft.com/office/drawing/2014/main" id="{93DE8697-788D-4992-BD74-5D79D73B8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380872" y="3892060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sun">
            <a:extLst>
              <a:ext uri="{FF2B5EF4-FFF2-40B4-BE49-F238E27FC236}">
                <a16:creationId xmlns:a16="http://schemas.microsoft.com/office/drawing/2014/main" id="{1EBF52B6-C9DE-480C-8E0A-C14A221C3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81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30" grpId="1"/>
      <p:bldP spid="30" grpId="2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52C7EA-4B2F-4338-9E8E-8A13058F3185}"/>
              </a:ext>
            </a:extLst>
          </p:cNvPr>
          <p:cNvCxnSpPr>
            <a:cxnSpLocks/>
          </p:cNvCxnSpPr>
          <p:nvPr/>
        </p:nvCxnSpPr>
        <p:spPr bwMode="auto">
          <a:xfrm>
            <a:off x="5395688" y="28216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C2C0C3A-2A8A-47BB-A8D0-189ACA995024}"/>
              </a:ext>
            </a:extLst>
          </p:cNvPr>
          <p:cNvSpPr/>
          <p:nvPr/>
        </p:nvSpPr>
        <p:spPr>
          <a:xfrm>
            <a:off x="5649186" y="3134380"/>
            <a:ext cx="4687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P’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BAB20B1-EA4C-49A2-8F9F-B199FACC890E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1" y="3506215"/>
            <a:ext cx="711221" cy="112455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8DCC1AF-BD87-49C0-ABC9-A6E698191D24}"/>
              </a:ext>
            </a:extLst>
          </p:cNvPr>
          <p:cNvCxnSpPr>
            <a:cxnSpLocks/>
          </p:cNvCxnSpPr>
          <p:nvPr/>
        </p:nvCxnSpPr>
        <p:spPr bwMode="auto">
          <a:xfrm>
            <a:off x="6028497" y="3506215"/>
            <a:ext cx="201511" cy="10962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BF5323-BBD4-455A-92B7-88432AFAEB7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17457" y="714828"/>
            <a:ext cx="277091" cy="2948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Text Box 4">
            <a:extLst>
              <a:ext uri="{FF2B5EF4-FFF2-40B4-BE49-F238E27FC236}">
                <a16:creationId xmlns:a16="http://schemas.microsoft.com/office/drawing/2014/main" id="{BF330BBF-595D-4707-B36E-7E8019C4B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30" y="5363028"/>
            <a:ext cx="7620000" cy="1404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|+|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</a:p>
          <a:p>
            <a:pPr lvl="1">
              <a:spcBef>
                <a:spcPts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= 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|+|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</a:p>
          <a:p>
            <a:pPr lvl="1">
              <a:spcBef>
                <a:spcPts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= radius of circle = constant.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A50C64AA-069D-4168-8AD9-39C5F0B9F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70" y="609600"/>
            <a:ext cx="8186738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Prove that this direction     is tangent to the ellipse: 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Because all points on this line </a:t>
            </a:r>
            <a:b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have a bigger sum 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EP’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|+|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P’Q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And hence a bigger sum 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EP’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|+|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CP’</a:t>
            </a: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|.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And hence are outside the ellipse.</a:t>
            </a:r>
          </a:p>
          <a:p>
            <a:pPr marL="80010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i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i="0" dirty="0">
              <a:latin typeface="Calibri" panose="020F0502020204030204" pitchFamily="34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448D2EB-55D9-45FD-8580-852B81B2577F}"/>
              </a:ext>
            </a:extLst>
          </p:cNvPr>
          <p:cNvCxnSpPr>
            <a:cxnSpLocks/>
          </p:cNvCxnSpPr>
          <p:nvPr/>
        </p:nvCxnSpPr>
        <p:spPr bwMode="auto">
          <a:xfrm flipV="1">
            <a:off x="5979886" y="2779179"/>
            <a:ext cx="1205880" cy="76230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B5852A86-899D-4AEB-955F-ED493766E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51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52C7EA-4B2F-4338-9E8E-8A13058F3185}"/>
              </a:ext>
            </a:extLst>
          </p:cNvPr>
          <p:cNvCxnSpPr>
            <a:cxnSpLocks/>
          </p:cNvCxnSpPr>
          <p:nvPr/>
        </p:nvCxnSpPr>
        <p:spPr bwMode="auto">
          <a:xfrm>
            <a:off x="5395688" y="28216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6BF5323-BBD4-455A-92B7-88432AFAEB7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417457" y="714828"/>
            <a:ext cx="277091" cy="29486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6" name="Text Box 3">
            <a:extLst>
              <a:ext uri="{FF2B5EF4-FFF2-40B4-BE49-F238E27FC236}">
                <a16:creationId xmlns:a16="http://schemas.microsoft.com/office/drawing/2014/main" id="{A50C64AA-069D-4168-8AD9-39C5F0B9F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370" y="609600"/>
            <a:ext cx="8186738" cy="237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</a:rPr>
              <a:t>Prove that this direction     is tangent to the ellipse: 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Hence, the direction given by the velocity vector</a:t>
            </a:r>
          </a:p>
          <a:p>
            <a:pPr lvl="1" eaLnBrk="0" hangingPunct="0">
              <a:spcBef>
                <a:spcPct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ie tells the direction the earth is traveling </a:t>
            </a:r>
          </a:p>
          <a:p>
            <a:pPr lvl="1" eaLnBrk="0" hangingPunct="0">
              <a:spcBef>
                <a:spcPct val="0"/>
              </a:spcBef>
            </a:pP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        is in the same direction that the ellipse is going.</a:t>
            </a:r>
            <a:b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i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800100" lvl="1" indent="-342900" eaLnBrk="0" hangingPunct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i="0" dirty="0">
              <a:latin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CC4F35-950F-43CD-8572-AEF0C5BA1BF6}"/>
              </a:ext>
            </a:extLst>
          </p:cNvPr>
          <p:cNvSpPr/>
          <p:nvPr/>
        </p:nvSpPr>
        <p:spPr>
          <a:xfrm>
            <a:off x="6571344" y="376645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" name="Picture 4" descr="Image result for earth">
            <a:extLst>
              <a:ext uri="{FF2B5EF4-FFF2-40B4-BE49-F238E27FC236}">
                <a16:creationId xmlns:a16="http://schemas.microsoft.com/office/drawing/2014/main" id="{B2F87631-DC6E-48AA-9BD8-7075AE46A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380872" y="3892060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5E179F-E05B-483E-A8E3-9B315C1212B0}"/>
              </a:ext>
            </a:extLst>
          </p:cNvPr>
          <p:cNvCxnSpPr>
            <a:cxnSpLocks/>
          </p:cNvCxnSpPr>
          <p:nvPr/>
        </p:nvCxnSpPr>
        <p:spPr bwMode="auto">
          <a:xfrm>
            <a:off x="5548088" y="29740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9" name="Picture 2" descr="Image result for sun">
            <a:extLst>
              <a:ext uri="{FF2B5EF4-FFF2-40B4-BE49-F238E27FC236}">
                <a16:creationId xmlns:a16="http://schemas.microsoft.com/office/drawing/2014/main" id="{94CF0A31-1BC9-43B2-A514-7B52ACC6E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7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52C7EA-4B2F-4338-9E8E-8A13058F3185}"/>
              </a:ext>
            </a:extLst>
          </p:cNvPr>
          <p:cNvCxnSpPr>
            <a:cxnSpLocks/>
          </p:cNvCxnSpPr>
          <p:nvPr/>
        </p:nvCxnSpPr>
        <p:spPr bwMode="auto">
          <a:xfrm>
            <a:off x="5395688" y="28216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BCC4F35-950F-43CD-8572-AEF0C5BA1BF6}"/>
              </a:ext>
            </a:extLst>
          </p:cNvPr>
          <p:cNvSpPr/>
          <p:nvPr/>
        </p:nvSpPr>
        <p:spPr>
          <a:xfrm>
            <a:off x="6571344" y="376645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" name="Picture 4" descr="Image result for earth">
            <a:extLst>
              <a:ext uri="{FF2B5EF4-FFF2-40B4-BE49-F238E27FC236}">
                <a16:creationId xmlns:a16="http://schemas.microsoft.com/office/drawing/2014/main" id="{B2F87631-DC6E-48AA-9BD8-7075AE46A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380872" y="3892060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5E179F-E05B-483E-A8E3-9B315C1212B0}"/>
              </a:ext>
            </a:extLst>
          </p:cNvPr>
          <p:cNvCxnSpPr>
            <a:cxnSpLocks/>
          </p:cNvCxnSpPr>
          <p:nvPr/>
        </p:nvCxnSpPr>
        <p:spPr bwMode="auto">
          <a:xfrm>
            <a:off x="5548088" y="29740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8090006-490C-4D3D-B98F-C1B3462E0DC4}"/>
              </a:ext>
            </a:extLst>
          </p:cNvPr>
          <p:cNvGrpSpPr>
            <a:grpSpLocks/>
          </p:cNvGrpSpPr>
          <p:nvPr/>
        </p:nvGrpSpPr>
        <p:grpSpPr bwMode="auto">
          <a:xfrm>
            <a:off x="-3180" y="1066147"/>
            <a:ext cx="917591" cy="929993"/>
            <a:chOff x="2065" y="1551"/>
            <a:chExt cx="1628" cy="1988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0CE1DD2-FE5D-473F-8F2F-87367C7E0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88D6BCB-E946-412A-94BD-48400F160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C04481-93B8-4676-93DD-7B3C081C4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8A01E9B-7980-4132-99CD-5522108DC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8B8A0DA-EDBE-4F7D-B03F-0AE53E962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573A60A-B922-466F-B28D-F3E74BBBE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92227A3-2F51-491A-A0BE-83E350523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CC1AB69-9888-490C-8656-069DDF40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2083272-A545-4F42-9781-734387034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090374B-C212-405C-899F-A48D05C16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E242E38-1A0D-4198-8730-C703C6B17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65838F2-A919-46A8-A66D-26E72350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EBADC9A-08B9-47BB-9EE9-A4E238D5F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819F0673-90F8-4181-AB64-9C7209083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59B9F3C1-C146-47A5-99EF-AAE611A9B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39041912-39A2-4AD5-99BB-10C06C0DD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667F688A-003B-41F6-99A7-3926C0B40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49" name="AutoShape 35">
            <a:extLst>
              <a:ext uri="{FF2B5EF4-FFF2-40B4-BE49-F238E27FC236}">
                <a16:creationId xmlns:a16="http://schemas.microsoft.com/office/drawing/2014/main" id="{5FEF3F0F-615C-475C-98DC-A2C9E32C2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685800"/>
            <a:ext cx="8326219" cy="2565402"/>
          </a:xfrm>
          <a:prstGeom prst="wedgeRoundRectCallout">
            <a:avLst>
              <a:gd name="adj1" fmla="val -53324"/>
              <a:gd name="adj2" fmla="val -21789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But …. ?</a:t>
            </a:r>
          </a:p>
          <a:p>
            <a:pPr marL="457200" indent="-457200" defTabSz="685800" eaLnBrk="1" fontAlgn="auto" hangingPunct="1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400" i="0" dirty="0">
                <a:solidFill>
                  <a:srgbClr val="FFFFFF"/>
                </a:solidFill>
              </a:rPr>
              <a:t>I know that we put the rotated velocity vector put halfway between E and Q because it made the math work,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      but if we put it somewhere else, then maybe we would</a:t>
            </a:r>
            <a:br>
              <a:rPr lang="en-US" altLang="en-US" sz="2400" i="0" dirty="0">
                <a:solidFill>
                  <a:srgbClr val="FFFFFF"/>
                </a:solidFill>
              </a:rPr>
            </a:br>
            <a:r>
              <a:rPr lang="en-US" altLang="en-US" sz="2400" i="0" dirty="0">
                <a:solidFill>
                  <a:srgbClr val="FFFFFF"/>
                </a:solidFill>
              </a:rPr>
              <a:t>      get a different shaped orbit.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      Why is this one correct?</a:t>
            </a:r>
          </a:p>
        </p:txBody>
      </p:sp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5EF61B67-9A86-4E32-B8EF-9D1735B99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78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7 -0.01806 L -0.01197 -0.01806 C -0.00781 -0.02084 -0.00347 -0.02338 0.0007 -0.02662 C 0.004 -0.02917 0.01025 -0.03496 0.01025 -0.03496 L 0.01667 -0.04769 C 0.01771 -0.04977 0.01823 -0.05255 0.0198 -0.05417 C 0.02136 -0.05556 0.02309 -0.05672 0.02448 -0.05834 C 0.02622 -0.06019 0.02761 -0.06274 0.02934 -0.06459 C 0.03073 -0.06621 0.03542 -0.06713 0.03403 -0.06899 C 0.03247 -0.07084 0.02969 -0.06783 0.02778 -0.06667 C 0.02309 -0.06436 0.02049 -0.06181 0.01667 -0.05834 C 0.01546 -0.05625 0.01476 -0.05371 0.01337 -0.05186 C 0.01198 -0.05024 0.01007 -0.04931 0.00869 -0.04769 C 0.00695 -0.04584 0.00556 -0.04329 0.00382 -0.04144 C 0.00244 -0.03982 0.00053 -0.03866 -0.00086 -0.03704 C -0.01302 -0.02362 0.00139 -0.03704 -0.01041 -0.02662 C -0.01145 -0.02454 -0.01267 -0.02246 -0.01354 -0.02014 C -0.01475 -0.01737 -0.01545 -0.01436 -0.01684 -0.01181 C -0.01805 -0.00926 -0.02013 -0.00787 -0.02152 -0.00533 C -0.02378 -0.00139 -0.02465 0.00439 -0.02795 0.0074 L -0.03732 0.01574 C -0.03906 0.01713 -0.04027 0.01921 -0.04218 0.0199 L -0.04687 0.02222 C -0.04791 0.0243 -0.04861 0.02685 -0.05017 0.02847 C -0.05138 0.02986 -0.05364 0.02893 -0.05486 0.03055 C -0.05607 0.03217 -0.05763 0.03541 -0.05642 0.03703 C -0.0552 0.03842 -0.05329 0.03541 -0.05173 0.03472 C -0.05017 0.03263 -0.04861 0.03032 -0.04687 0.02847 C -0.04496 0.02615 -0.04236 0.02476 -0.04062 0.02222 C -0.03802 0.01828 -0.03628 0.01365 -0.0342 0.00949 C -0.03316 0.0074 -0.03263 0.00439 -0.03107 0.003 L -0.02621 -0.00116 C -0.02517 -0.00579 -0.02447 -0.01042 -0.02152 -0.01389 C -0.01736 -0.01875 -0.00972 -0.02315 -0.00555 -0.02871 C -0.00434 -0.03056 -0.00381 -0.03334 -0.00243 -0.03496 C -0.00017 -0.03797 0.00608 -0.0419 0.00869 -0.04352 C 0.01945 -0.05787 0.01441 -0.05278 0.02292 -0.06042 C 0.0158 -0.0463 0.02414 -0.06019 0.01494 -0.05186 C 0.0132 -0.05024 0.01198 -0.04746 0.01025 -0.04561 C 0.00209 -0.03704 0.00313 -0.0382 -0.00399 -0.03496 C -0.01111 -0.02871 -0.01336 -0.02894 -0.01684 -0.02014 C -0.01701 -0.01968 -0.01284 -0.01852 -0.01197 -0.01806 Z " pathEditMode="relative" ptsTypes="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4E28FD-416C-44D6-848F-41DCB856DB30}"/>
              </a:ext>
            </a:extLst>
          </p:cNvPr>
          <p:cNvCxnSpPr>
            <a:cxnSpLocks/>
          </p:cNvCxnSpPr>
          <p:nvPr/>
        </p:nvCxnSpPr>
        <p:spPr bwMode="auto">
          <a:xfrm flipH="1">
            <a:off x="1219200" y="2772228"/>
            <a:ext cx="2291447" cy="80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54E9F9-1642-4889-841D-7FCEDE0E5484}"/>
              </a:ext>
            </a:extLst>
          </p:cNvPr>
          <p:cNvSpPr/>
          <p:nvPr/>
        </p:nvSpPr>
        <p:spPr bwMode="auto">
          <a:xfrm>
            <a:off x="272142" y="2518229"/>
            <a:ext cx="3995060" cy="2112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590557FC-A7E1-43AD-80D1-95096973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296072"/>
            <a:ext cx="3886755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Radial</a:t>
            </a:r>
          </a:p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feels simple and natural.</a:t>
            </a:r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47B8365-C75B-4CB0-BEE8-BDAC9A564F6F}"/>
              </a:ext>
            </a:extLst>
          </p:cNvPr>
          <p:cNvGrpSpPr/>
          <p:nvPr/>
        </p:nvGrpSpPr>
        <p:grpSpPr>
          <a:xfrm>
            <a:off x="1271185" y="2738735"/>
            <a:ext cx="1352831" cy="906765"/>
            <a:chOff x="1271185" y="2738735"/>
            <a:chExt cx="1352831" cy="906765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EB8430-9F6E-42A5-BF8A-DD258687A1F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271185" y="3562908"/>
              <a:ext cx="1145723" cy="343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F5910D3-5E60-44A9-AB41-A947872F5D80}"/>
                    </a:ext>
                  </a:extLst>
                </p:cNvPr>
                <p:cNvSpPr/>
                <p:nvPr/>
              </p:nvSpPr>
              <p:spPr>
                <a:xfrm>
                  <a:off x="2209800" y="2738735"/>
                  <a:ext cx="41421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F5910D3-5E60-44A9-AB41-A947872F5D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09800" y="2738735"/>
                  <a:ext cx="414216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06075B3-6B74-471B-8357-FFF249C24531}"/>
                    </a:ext>
                  </a:extLst>
                </p:cNvPr>
                <p:cNvSpPr/>
                <p:nvPr/>
              </p:nvSpPr>
              <p:spPr>
                <a:xfrm>
                  <a:off x="1994871" y="3183835"/>
                  <a:ext cx="443776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06075B3-6B74-471B-8357-FFF249C245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4871" y="3183835"/>
                  <a:ext cx="443776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1060F30-D339-4AC6-AD45-38730523AEDB}"/>
              </a:ext>
            </a:extLst>
          </p:cNvPr>
          <p:cNvSpPr/>
          <p:nvPr/>
        </p:nvSpPr>
        <p:spPr>
          <a:xfrm>
            <a:off x="762000" y="526500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This is why we ignore time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and determine shape.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F85829-43C6-4479-87BB-A20FEBB94FD4}"/>
              </a:ext>
            </a:extLst>
          </p:cNvPr>
          <p:cNvGrpSpPr/>
          <p:nvPr/>
        </p:nvGrpSpPr>
        <p:grpSpPr>
          <a:xfrm>
            <a:off x="4495800" y="3276599"/>
            <a:ext cx="4572000" cy="3200397"/>
            <a:chOff x="4637314" y="3984794"/>
            <a:chExt cx="4278086" cy="287320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DC67E34-B41F-4CEE-8CB5-6845AB5DF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37314" y="3984794"/>
              <a:ext cx="4278086" cy="2873206"/>
            </a:xfrm>
            <a:prstGeom prst="rect">
              <a:avLst/>
            </a:prstGeom>
          </p:spPr>
        </p:pic>
        <p:sp>
          <p:nvSpPr>
            <p:cNvPr id="18" name="Text Box 7">
              <a:extLst>
                <a:ext uri="{FF2B5EF4-FFF2-40B4-BE49-F238E27FC236}">
                  <a16:creationId xmlns:a16="http://schemas.microsoft.com/office/drawing/2014/main" id="{A9996B3E-B4C5-43D6-B4A4-0EA00D0136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1288" y="4217504"/>
              <a:ext cx="591312" cy="2782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bg2"/>
                  </a:solidFill>
                  <a:latin typeface="Arial" panose="020B0604020202020204" pitchFamily="34" charset="0"/>
                </a:rPr>
                <a:t>Time:</a:t>
              </a:r>
            </a:p>
          </p:txBody>
        </p:sp>
        <p:sp>
          <p:nvSpPr>
            <p:cNvPr id="19" name="Text Box 7">
              <a:extLst>
                <a:ext uri="{FF2B5EF4-FFF2-40B4-BE49-F238E27FC236}">
                  <a16:creationId xmlns:a16="http://schemas.microsoft.com/office/drawing/2014/main" id="{22ADBDBE-CC02-45D0-9315-F17EC0267D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2132" y="5508763"/>
              <a:ext cx="1859259" cy="3468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eaLnBrk="0" hangingPunct="0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bg2"/>
                  </a:solidFill>
                  <a:latin typeface="Arial" panose="020B0604020202020204" pitchFamily="34" charset="0"/>
                </a:rPr>
                <a:t>(Distance Traveled)</a:t>
              </a:r>
            </a:p>
          </p:txBody>
        </p: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id="{2C6BC09B-B086-46C4-981B-6E427D6B4A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8220" y="4493884"/>
              <a:ext cx="1472580" cy="280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bg2"/>
                  </a:solidFill>
                  <a:latin typeface="Arial" panose="020B0604020202020204" pitchFamily="34" charset="0"/>
                </a:rPr>
                <a:t>               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 Box 7">
                  <a:extLst>
                    <a:ext uri="{FF2B5EF4-FFF2-40B4-BE49-F238E27FC236}">
                      <a16:creationId xmlns:a16="http://schemas.microsoft.com/office/drawing/2014/main" id="{5FC3B386-4FDF-4956-B04E-AAD1B81BF3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52020" y="4522304"/>
                  <a:ext cx="939180" cy="27829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hangingPunct="0">
                    <a:spcBef>
                      <a:spcPct val="0"/>
                    </a:spcBef>
                  </a:pPr>
                  <a:r>
                    <a:rPr lang="en-US" altLang="en-US" sz="1600" dirty="0">
                      <a:solidFill>
                        <a:schemeClr val="bg2"/>
                      </a:solidFill>
                      <a:latin typeface="Arial" panose="020B0604020202020204" pitchFamily="34" charset="0"/>
                    </a:rPr>
                    <a:t>Time(</a:t>
                  </a:r>
                  <a14:m>
                    <m:oMath xmlns:m="http://schemas.openxmlformats.org/officeDocument/2006/math">
                      <m:r>
                        <a:rPr lang="en-US" sz="160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a14:m>
                  <a:r>
                    <a:rPr lang="en-US" altLang="en-US" sz="1600" dirty="0">
                      <a:solidFill>
                        <a:schemeClr val="bg2"/>
                      </a:solidFill>
                      <a:latin typeface="Arial" panose="020B0604020202020204" pitchFamily="34" charset="0"/>
                    </a:rPr>
                    <a:t>)=</a:t>
                  </a:r>
                </a:p>
              </p:txBody>
            </p:sp>
          </mc:Choice>
          <mc:Fallback xmlns="">
            <p:sp>
              <p:nvSpPr>
                <p:cNvPr id="21" name="Text Box 7">
                  <a:extLst>
                    <a:ext uri="{FF2B5EF4-FFF2-40B4-BE49-F238E27FC236}">
                      <a16:creationId xmlns:a16="http://schemas.microsoft.com/office/drawing/2014/main" id="{5FC3B386-4FDF-4956-B04E-AAD1B81BF3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852020" y="4522304"/>
                  <a:ext cx="939180" cy="278296"/>
                </a:xfrm>
                <a:prstGeom prst="rect">
                  <a:avLst/>
                </a:prstGeom>
                <a:blipFill>
                  <a:blip r:embed="rId9"/>
                  <a:stretch>
                    <a:fillRect l="-2424" t="-9804" r="-2424" b="-29412"/>
                  </a:stretch>
                </a:blipFill>
                <a:ln>
                  <a:noFill/>
                </a:ln>
                <a:effectLst/>
                <a:ex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 Box 7">
              <a:extLst>
                <a:ext uri="{FF2B5EF4-FFF2-40B4-BE49-F238E27FC236}">
                  <a16:creationId xmlns:a16="http://schemas.microsoft.com/office/drawing/2014/main" id="{460F87C8-1206-47B9-9880-B4DE229905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46984" y="4827104"/>
              <a:ext cx="609600" cy="2782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algn="ctr" eaLnBrk="0" hangingPunct="0">
                <a:spcBef>
                  <a:spcPct val="0"/>
                </a:spcBef>
              </a:pPr>
              <a:r>
                <a:rPr lang="en-US" altLang="en-US" sz="1600" dirty="0">
                  <a:solidFill>
                    <a:schemeClr val="bg2"/>
                  </a:solidFill>
                  <a:latin typeface="Arial" panose="020B0604020202020204" pitchFamily="34" charset="0"/>
                </a:rPr>
                <a:t>                  </a:t>
              </a:r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D9AB457-3142-4682-8195-ECED086AED91}"/>
              </a:ext>
            </a:extLst>
          </p:cNvPr>
          <p:cNvCxnSpPr>
            <a:cxnSpLocks/>
          </p:cNvCxnSpPr>
          <p:nvPr/>
        </p:nvCxnSpPr>
        <p:spPr bwMode="auto">
          <a:xfrm>
            <a:off x="4876800" y="2914404"/>
            <a:ext cx="3581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43EFE5C-5272-4EA4-A181-888665DBB012}"/>
              </a:ext>
            </a:extLst>
          </p:cNvPr>
          <p:cNvGrpSpPr/>
          <p:nvPr/>
        </p:nvGrpSpPr>
        <p:grpSpPr>
          <a:xfrm>
            <a:off x="1178256" y="4773800"/>
            <a:ext cx="2247614" cy="484000"/>
            <a:chOff x="2930856" y="1198088"/>
            <a:chExt cx="2247614" cy="484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1132377-1A82-4796-B3DC-2255880FD7B2}"/>
                </a:ext>
              </a:extLst>
            </p:cNvPr>
            <p:cNvSpPr/>
            <p:nvPr/>
          </p:nvSpPr>
          <p:spPr>
            <a:xfrm>
              <a:off x="3352800" y="1198088"/>
              <a:ext cx="182567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6A407CE6-10A2-4A1E-89A5-B81E7D5FE5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B6467D7D-4438-4D5E-9891-B451947B73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F9368706-8293-4764-A837-F613992A03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FF6E30C7-2A79-45A9-90A1-0F54C1AC2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10">
                <a:extLst>
                  <a:ext uri="{FF2B5EF4-FFF2-40B4-BE49-F238E27FC236}">
                    <a16:creationId xmlns:a16="http://schemas.microsoft.com/office/drawing/2014/main" id="{FD510501-2BE8-49DE-A5E9-575E4D715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11">
                <a:extLst>
                  <a:ext uri="{FF2B5EF4-FFF2-40B4-BE49-F238E27FC236}">
                    <a16:creationId xmlns:a16="http://schemas.microsoft.com/office/drawing/2014/main" id="{838F57C4-5668-42AC-B192-6424CA836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12">
                <a:extLst>
                  <a:ext uri="{FF2B5EF4-FFF2-40B4-BE49-F238E27FC236}">
                    <a16:creationId xmlns:a16="http://schemas.microsoft.com/office/drawing/2014/main" id="{F22D87DB-B1E7-4776-AE42-B4D50833B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3">
                <a:extLst>
                  <a:ext uri="{FF2B5EF4-FFF2-40B4-BE49-F238E27FC236}">
                    <a16:creationId xmlns:a16="http://schemas.microsoft.com/office/drawing/2014/main" id="{331E87A2-6206-4941-B604-0471A74D2F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4">
                <a:extLst>
                  <a:ext uri="{FF2B5EF4-FFF2-40B4-BE49-F238E27FC236}">
                    <a16:creationId xmlns:a16="http://schemas.microsoft.com/office/drawing/2014/main" id="{E9193B7B-1592-49D2-A2E8-051906CC0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5">
                <a:extLst>
                  <a:ext uri="{FF2B5EF4-FFF2-40B4-BE49-F238E27FC236}">
                    <a16:creationId xmlns:a16="http://schemas.microsoft.com/office/drawing/2014/main" id="{7947CF90-E6D3-4805-8634-C2B354BC2C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6">
                <a:extLst>
                  <a:ext uri="{FF2B5EF4-FFF2-40B4-BE49-F238E27FC236}">
                    <a16:creationId xmlns:a16="http://schemas.microsoft.com/office/drawing/2014/main" id="{AE8A7384-E7B0-4F54-867F-4AD073D674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BDA5F174-E9CC-45B4-9565-21763BD31D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id="{ED5C6D4B-D3B2-4E43-80E9-8173A491F8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9">
                <a:extLst>
                  <a:ext uri="{FF2B5EF4-FFF2-40B4-BE49-F238E27FC236}">
                    <a16:creationId xmlns:a16="http://schemas.microsoft.com/office/drawing/2014/main" id="{5C8CBF6A-7EBA-4EFC-ABF5-0B40AAE509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20">
                <a:extLst>
                  <a:ext uri="{FF2B5EF4-FFF2-40B4-BE49-F238E27FC236}">
                    <a16:creationId xmlns:a16="http://schemas.microsoft.com/office/drawing/2014/main" id="{EF3C10BD-A93D-4C9E-8612-5DA890C793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21">
                <a:extLst>
                  <a:ext uri="{FF2B5EF4-FFF2-40B4-BE49-F238E27FC236}">
                    <a16:creationId xmlns:a16="http://schemas.microsoft.com/office/drawing/2014/main" id="{A0DE962E-7A9C-4A98-B97F-8AF50B17A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2">
                <a:extLst>
                  <a:ext uri="{FF2B5EF4-FFF2-40B4-BE49-F238E27FC236}">
                    <a16:creationId xmlns:a16="http://schemas.microsoft.com/office/drawing/2014/main" id="{1047CC49-0716-41BA-B443-DE007D5978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23">
                <a:extLst>
                  <a:ext uri="{FF2B5EF4-FFF2-40B4-BE49-F238E27FC236}">
                    <a16:creationId xmlns:a16="http://schemas.microsoft.com/office/drawing/2014/main" id="{5C999C09-2651-46CF-94E6-570CF93C4E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82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52C7EA-4B2F-4338-9E8E-8A13058F3185}"/>
              </a:ext>
            </a:extLst>
          </p:cNvPr>
          <p:cNvCxnSpPr>
            <a:cxnSpLocks/>
          </p:cNvCxnSpPr>
          <p:nvPr/>
        </p:nvCxnSpPr>
        <p:spPr bwMode="auto">
          <a:xfrm>
            <a:off x="5395688" y="28216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BCC4F35-950F-43CD-8572-AEF0C5BA1BF6}"/>
              </a:ext>
            </a:extLst>
          </p:cNvPr>
          <p:cNvSpPr/>
          <p:nvPr/>
        </p:nvSpPr>
        <p:spPr>
          <a:xfrm>
            <a:off x="6571344" y="376645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" name="Picture 4" descr="Image result for earth">
            <a:extLst>
              <a:ext uri="{FF2B5EF4-FFF2-40B4-BE49-F238E27FC236}">
                <a16:creationId xmlns:a16="http://schemas.microsoft.com/office/drawing/2014/main" id="{B2F87631-DC6E-48AA-9BD8-7075AE46A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380872" y="3892060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5E179F-E05B-483E-A8E3-9B315C1212B0}"/>
              </a:ext>
            </a:extLst>
          </p:cNvPr>
          <p:cNvCxnSpPr>
            <a:cxnSpLocks/>
          </p:cNvCxnSpPr>
          <p:nvPr/>
        </p:nvCxnSpPr>
        <p:spPr bwMode="auto">
          <a:xfrm>
            <a:off x="5548088" y="29740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8090006-490C-4D3D-B98F-C1B3462E0DC4}"/>
              </a:ext>
            </a:extLst>
          </p:cNvPr>
          <p:cNvGrpSpPr>
            <a:grpSpLocks/>
          </p:cNvGrpSpPr>
          <p:nvPr/>
        </p:nvGrpSpPr>
        <p:grpSpPr bwMode="auto">
          <a:xfrm>
            <a:off x="-3180" y="1066147"/>
            <a:ext cx="917591" cy="929993"/>
            <a:chOff x="2065" y="1551"/>
            <a:chExt cx="1628" cy="1988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0CE1DD2-FE5D-473F-8F2F-87367C7E0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88D6BCB-E946-412A-94BD-48400F160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C04481-93B8-4676-93DD-7B3C081C4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8A01E9B-7980-4132-99CD-5522108DC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8B8A0DA-EDBE-4F7D-B03F-0AE53E962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573A60A-B922-466F-B28D-F3E74BBBE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92227A3-2F51-491A-A0BE-83E350523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CC1AB69-9888-490C-8656-069DDF40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2083272-A545-4F42-9781-734387034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090374B-C212-405C-899F-A48D05C16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E242E38-1A0D-4198-8730-C703C6B17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65838F2-A919-46A8-A66D-26E72350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EBADC9A-08B9-47BB-9EE9-A4E238D5F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819F0673-90F8-4181-AB64-9C7209083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59B9F3C1-C146-47A5-99EF-AAE611A9B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39041912-39A2-4AD5-99BB-10C06C0DD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667F688A-003B-41F6-99A7-3926C0B40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49" name="AutoShape 35">
            <a:extLst>
              <a:ext uri="{FF2B5EF4-FFF2-40B4-BE49-F238E27FC236}">
                <a16:creationId xmlns:a16="http://schemas.microsoft.com/office/drawing/2014/main" id="{5FEF3F0F-615C-475C-98DC-A2C9E32C2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685800"/>
            <a:ext cx="8326219" cy="2565402"/>
          </a:xfrm>
          <a:prstGeom prst="wedgeRoundRectCallout">
            <a:avLst>
              <a:gd name="adj1" fmla="val -53324"/>
              <a:gd name="adj2" fmla="val -21789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But …. ?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2.   How do we determine the location of E relative to C?</a:t>
            </a:r>
          </a:p>
        </p:txBody>
      </p: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C1D03DE6-C01A-49C0-8405-325AF6C5A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88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00833 L 0.00399 0.00833 L 0.01823 0.00625 C 0.03142 0.00394 0.03142 0.00301 0.04687 0.00185 C 0.06319 0.00093 0.07968 0.00046 0.096 -0.00023 C 0.09861 -0.00092 0.10139 -0.00139 0.10399 -0.00231 C 0.10816 -0.0037 0.11232 -0.00555 0.11666 -0.00648 C 0.12882 -0.00926 0.12309 -0.00787 0.1342 -0.01065 C 0.12534 -0.00301 0.13142 -0.00694 0.1151 -0.0044 C 0.11076 -0.0037 0.10659 -0.00324 0.10243 -0.00231 C 0.09965 -0.00185 0.09705 -0.00046 0.09444 -0.00023 C 0.07864 0.00093 0.06267 0.00116 0.04687 0.00185 C 0.01267 0.00509 0.03628 0.00232 0.01198 0.00625 L -0.01667 0.01042 C -0.01875 0.01111 -0.02084 0.0125 -0.02309 0.0125 L -0.08959 0.0169 L -0.00087 0.01458 C 0.05104 0.01227 -0.01233 0.0125 0.00399 0.00833 Z " pathEditMode="relative" ptsTypes="AAAAAAAAAAAAAA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4" descr="Image result for earth">
            <a:extLst>
              <a:ext uri="{FF2B5EF4-FFF2-40B4-BE49-F238E27FC236}">
                <a16:creationId xmlns:a16="http://schemas.microsoft.com/office/drawing/2014/main" id="{B2F87631-DC6E-48AA-9BD8-7075AE46A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654993" y="4471711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9">
            <a:extLst>
              <a:ext uri="{FF2B5EF4-FFF2-40B4-BE49-F238E27FC236}">
                <a16:creationId xmlns:a16="http://schemas.microsoft.com/office/drawing/2014/main" id="{B8090006-490C-4D3D-B98F-C1B3462E0DC4}"/>
              </a:ext>
            </a:extLst>
          </p:cNvPr>
          <p:cNvGrpSpPr>
            <a:grpSpLocks/>
          </p:cNvGrpSpPr>
          <p:nvPr/>
        </p:nvGrpSpPr>
        <p:grpSpPr bwMode="auto">
          <a:xfrm>
            <a:off x="-3180" y="1066147"/>
            <a:ext cx="917591" cy="929993"/>
            <a:chOff x="2065" y="1551"/>
            <a:chExt cx="1628" cy="1988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0CE1DD2-FE5D-473F-8F2F-87367C7E0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88D6BCB-E946-412A-94BD-48400F160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C04481-93B8-4676-93DD-7B3C081C4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8A01E9B-7980-4132-99CD-5522108DC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8B8A0DA-EDBE-4F7D-B03F-0AE53E962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573A60A-B922-466F-B28D-F3E74BBBE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92227A3-2F51-491A-A0BE-83E350523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CC1AB69-9888-490C-8656-069DDF40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2083272-A545-4F42-9781-734387034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090374B-C212-405C-899F-A48D05C16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E242E38-1A0D-4198-8730-C703C6B17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65838F2-A919-46A8-A66D-26E72350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EBADC9A-08B9-47BB-9EE9-A4E238D5F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819F0673-90F8-4181-AB64-9C7209083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59B9F3C1-C146-47A5-99EF-AAE611A9B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39041912-39A2-4AD5-99BB-10C06C0DD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667F688A-003B-41F6-99A7-3926C0B40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49" name="AutoShape 35">
            <a:extLst>
              <a:ext uri="{FF2B5EF4-FFF2-40B4-BE49-F238E27FC236}">
                <a16:creationId xmlns:a16="http://schemas.microsoft.com/office/drawing/2014/main" id="{5FEF3F0F-615C-475C-98DC-A2C9E32C2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685800"/>
            <a:ext cx="8326219" cy="2565402"/>
          </a:xfrm>
          <a:prstGeom prst="wedgeRoundRectCallout">
            <a:avLst>
              <a:gd name="adj1" fmla="val -53324"/>
              <a:gd name="adj2" fmla="val -21789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But …. ?</a:t>
            </a:r>
          </a:p>
          <a:p>
            <a:pPr marL="457200" indent="-457200" defTabSz="685800" eaLnBrk="1" fontAlgn="auto" hangingPunct="1">
              <a:spcBef>
                <a:spcPct val="0"/>
              </a:spcBef>
              <a:spcAft>
                <a:spcPts val="0"/>
              </a:spcAft>
              <a:buAutoNum type="arabicPeriod" startAt="3"/>
            </a:pPr>
            <a:r>
              <a:rPr lang="en-US" altLang="en-US" sz="2400" i="0" dirty="0">
                <a:solidFill>
                  <a:srgbClr val="FFFFFF"/>
                </a:solidFill>
              </a:rPr>
              <a:t>This claims the Earth starts halfway from E to the circle.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       How do we know it starts there?</a:t>
            </a:r>
          </a:p>
        </p:txBody>
      </p:sp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A3F90707-8DB8-4424-86A7-023683D2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Image result for earth">
            <a:extLst>
              <a:ext uri="{FF2B5EF4-FFF2-40B4-BE49-F238E27FC236}">
                <a16:creationId xmlns:a16="http://schemas.microsoft.com/office/drawing/2014/main" id="{926D691E-3C3C-4146-BE40-1D243900F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4680858" y="4549787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27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435923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4" descr="Image result for earth">
            <a:extLst>
              <a:ext uri="{FF2B5EF4-FFF2-40B4-BE49-F238E27FC236}">
                <a16:creationId xmlns:a16="http://schemas.microsoft.com/office/drawing/2014/main" id="{B2F87631-DC6E-48AA-9BD8-7075AE46A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415314" y="3937206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9">
            <a:extLst>
              <a:ext uri="{FF2B5EF4-FFF2-40B4-BE49-F238E27FC236}">
                <a16:creationId xmlns:a16="http://schemas.microsoft.com/office/drawing/2014/main" id="{B8090006-490C-4D3D-B98F-C1B3462E0DC4}"/>
              </a:ext>
            </a:extLst>
          </p:cNvPr>
          <p:cNvGrpSpPr>
            <a:grpSpLocks/>
          </p:cNvGrpSpPr>
          <p:nvPr/>
        </p:nvGrpSpPr>
        <p:grpSpPr bwMode="auto">
          <a:xfrm>
            <a:off x="-3180" y="1066147"/>
            <a:ext cx="917591" cy="929993"/>
            <a:chOff x="2065" y="1551"/>
            <a:chExt cx="1628" cy="1988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0CE1DD2-FE5D-473F-8F2F-87367C7E0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88D6BCB-E946-412A-94BD-48400F160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C04481-93B8-4676-93DD-7B3C081C4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8A01E9B-7980-4132-99CD-5522108DC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8B8A0DA-EDBE-4F7D-B03F-0AE53E962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573A60A-B922-466F-B28D-F3E74BBBE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92227A3-2F51-491A-A0BE-83E350523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CC1AB69-9888-490C-8656-069DDF40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2083272-A545-4F42-9781-734387034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090374B-C212-405C-899F-A48D05C16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E242E38-1A0D-4198-8730-C703C6B17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65838F2-A919-46A8-A66D-26E72350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EBADC9A-08B9-47BB-9EE9-A4E238D5F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819F0673-90F8-4181-AB64-9C7209083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59B9F3C1-C146-47A5-99EF-AAE611A9B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39041912-39A2-4AD5-99BB-10C06C0DD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667F688A-003B-41F6-99A7-3926C0B40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49" name="AutoShape 35">
            <a:extLst>
              <a:ext uri="{FF2B5EF4-FFF2-40B4-BE49-F238E27FC236}">
                <a16:creationId xmlns:a16="http://schemas.microsoft.com/office/drawing/2014/main" id="{5FEF3F0F-615C-475C-98DC-A2C9E32C2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685800"/>
            <a:ext cx="8326219" cy="2565402"/>
          </a:xfrm>
          <a:prstGeom prst="wedgeRoundRectCallout">
            <a:avLst>
              <a:gd name="adj1" fmla="val -53324"/>
              <a:gd name="adj2" fmla="val -21789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But …. ?</a:t>
            </a:r>
          </a:p>
          <a:p>
            <a:pPr marL="457200" indent="-457200" defTabSz="685800" eaLnBrk="1" fontAlgn="auto" hangingPunct="1">
              <a:spcBef>
                <a:spcPct val="0"/>
              </a:spcBef>
              <a:spcAft>
                <a:spcPts val="0"/>
              </a:spcAft>
              <a:buAutoNum type="arabicPeriod" startAt="3"/>
            </a:pPr>
            <a:r>
              <a:rPr lang="en-US" altLang="en-US" sz="2400" i="0" dirty="0">
                <a:solidFill>
                  <a:srgbClr val="FFFFFF"/>
                </a:solidFill>
              </a:rPr>
              <a:t>This claim’s the velocity does not matter.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      time does not matter.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      how far the Earth travels in this direction does not matter.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      But how do we know the Earth </a:t>
            </a:r>
            <a:br>
              <a:rPr lang="en-US" altLang="en-US" sz="2400" i="0" dirty="0">
                <a:solidFill>
                  <a:srgbClr val="FFFFFF"/>
                </a:solidFill>
              </a:rPr>
            </a:br>
            <a:r>
              <a:rPr lang="en-US" altLang="en-US" sz="2400" i="0" dirty="0">
                <a:solidFill>
                  <a:srgbClr val="FFFFFF"/>
                </a:solidFill>
              </a:rPr>
              <a:t>        does not overshoot the ellipse?</a:t>
            </a:r>
          </a:p>
        </p:txBody>
      </p: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EB3AA85A-62B2-49BD-960D-A2654A186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37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1 -0.14885 " pathEditMode="relative" rAng="0" ptsTypes="AA">
                                      <p:cBhvr>
                                        <p:cTn id="30" dur="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4B9A8C3-27B8-4927-A781-29515035A869}"/>
              </a:ext>
            </a:extLst>
          </p:cNvPr>
          <p:cNvSpPr/>
          <p:nvPr/>
        </p:nvSpPr>
        <p:spPr bwMode="auto">
          <a:xfrm>
            <a:off x="435923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622125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The input we start with is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the initial location of the Earth and its velocity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and the strength of the gravitational pull.</a:t>
            </a: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C87BA740-30B6-403B-80D8-21E1DAC78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answers: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4" descr="Image result for earth">
            <a:extLst>
              <a:ext uri="{FF2B5EF4-FFF2-40B4-BE49-F238E27FC236}">
                <a16:creationId xmlns:a16="http://schemas.microsoft.com/office/drawing/2014/main" id="{B8316B44-36BA-4043-8A39-DEDCCB745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8014865" y="4896345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BA44590-AD62-4BCA-AB6B-44DC1D73D657}"/>
              </a:ext>
            </a:extLst>
          </p:cNvPr>
          <p:cNvCxnSpPr>
            <a:cxnSpLocks/>
          </p:cNvCxnSpPr>
          <p:nvPr/>
        </p:nvCxnSpPr>
        <p:spPr bwMode="auto">
          <a:xfrm flipV="1">
            <a:off x="8137525" y="4257675"/>
            <a:ext cx="0" cy="71932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D0827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03B0160-328C-4226-94EC-39BDDDD0D420}"/>
              </a:ext>
            </a:extLst>
          </p:cNvPr>
          <p:cNvCxnSpPr>
            <a:cxnSpLocks/>
          </p:cNvCxnSpPr>
          <p:nvPr/>
        </p:nvCxnSpPr>
        <p:spPr bwMode="auto">
          <a:xfrm flipH="1">
            <a:off x="7739269" y="5016825"/>
            <a:ext cx="39825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1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EAC3904C-ED2B-48DE-998D-395229A95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5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00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4B9A8C3-27B8-4927-A781-29515035A869}"/>
              </a:ext>
            </a:extLst>
          </p:cNvPr>
          <p:cNvSpPr/>
          <p:nvPr/>
        </p:nvSpPr>
        <p:spPr bwMode="auto">
          <a:xfrm>
            <a:off x="435923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id="{C87BA740-30B6-403B-80D8-21E1DAC78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answers: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D9C653D-8566-4FA6-AFA9-D122FAA5D8D5}"/>
              </a:ext>
            </a:extLst>
          </p:cNvPr>
          <p:cNvCxnSpPr>
            <a:cxnSpLocks/>
          </p:cNvCxnSpPr>
          <p:nvPr/>
        </p:nvCxnSpPr>
        <p:spPr bwMode="auto">
          <a:xfrm flipV="1">
            <a:off x="2275116" y="4054773"/>
            <a:ext cx="0" cy="143162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D0827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346AF85-0658-446E-A005-FB382AEC93CD}"/>
              </a:ext>
            </a:extLst>
          </p:cNvPr>
          <p:cNvCxnSpPr>
            <a:cxnSpLocks/>
          </p:cNvCxnSpPr>
          <p:nvPr/>
        </p:nvCxnSpPr>
        <p:spPr bwMode="auto">
          <a:xfrm flipH="1">
            <a:off x="1828800" y="4054773"/>
            <a:ext cx="39825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1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0863CFF-41B0-48C8-B454-94147EB25567}"/>
              </a:ext>
            </a:extLst>
          </p:cNvPr>
          <p:cNvSpPr/>
          <p:nvPr/>
        </p:nvSpPr>
        <p:spPr bwMode="auto">
          <a:xfrm>
            <a:off x="7242627" y="4426857"/>
            <a:ext cx="972457" cy="624114"/>
          </a:xfrm>
          <a:custGeom>
            <a:avLst/>
            <a:gdLst>
              <a:gd name="connsiteX0" fmla="*/ 508 w 1241210"/>
              <a:gd name="connsiteY0" fmla="*/ 624114 h 702128"/>
              <a:gd name="connsiteX1" fmla="*/ 1016508 w 1241210"/>
              <a:gd name="connsiteY1" fmla="*/ 0 h 702128"/>
              <a:gd name="connsiteX2" fmla="*/ 1161651 w 1241210"/>
              <a:gd name="connsiteY2" fmla="*/ 624114 h 702128"/>
              <a:gd name="connsiteX3" fmla="*/ 508 w 1241210"/>
              <a:gd name="connsiteY3" fmla="*/ 624114 h 702128"/>
              <a:gd name="connsiteX0" fmla="*/ 508 w 1241210"/>
              <a:gd name="connsiteY0" fmla="*/ 624114 h 702128"/>
              <a:gd name="connsiteX1" fmla="*/ 1016508 w 1241210"/>
              <a:gd name="connsiteY1" fmla="*/ 0 h 702128"/>
              <a:gd name="connsiteX2" fmla="*/ 1161651 w 1241210"/>
              <a:gd name="connsiteY2" fmla="*/ 624114 h 702128"/>
              <a:gd name="connsiteX3" fmla="*/ 508 w 1241210"/>
              <a:gd name="connsiteY3" fmla="*/ 624114 h 702128"/>
              <a:gd name="connsiteX0" fmla="*/ 508 w 1241210"/>
              <a:gd name="connsiteY0" fmla="*/ 624114 h 660196"/>
              <a:gd name="connsiteX1" fmla="*/ 1016508 w 1241210"/>
              <a:gd name="connsiteY1" fmla="*/ 0 h 660196"/>
              <a:gd name="connsiteX2" fmla="*/ 1161651 w 1241210"/>
              <a:gd name="connsiteY2" fmla="*/ 624114 h 660196"/>
              <a:gd name="connsiteX3" fmla="*/ 508 w 1241210"/>
              <a:gd name="connsiteY3" fmla="*/ 624114 h 660196"/>
              <a:gd name="connsiteX0" fmla="*/ 508 w 1241210"/>
              <a:gd name="connsiteY0" fmla="*/ 624114 h 660196"/>
              <a:gd name="connsiteX1" fmla="*/ 1016508 w 1241210"/>
              <a:gd name="connsiteY1" fmla="*/ 0 h 660196"/>
              <a:gd name="connsiteX2" fmla="*/ 1161651 w 1241210"/>
              <a:gd name="connsiteY2" fmla="*/ 624114 h 660196"/>
              <a:gd name="connsiteX3" fmla="*/ 508 w 1241210"/>
              <a:gd name="connsiteY3" fmla="*/ 624114 h 660196"/>
              <a:gd name="connsiteX0" fmla="*/ 508 w 1241210"/>
              <a:gd name="connsiteY0" fmla="*/ 624114 h 624114"/>
              <a:gd name="connsiteX1" fmla="*/ 1016508 w 1241210"/>
              <a:gd name="connsiteY1" fmla="*/ 0 h 624114"/>
              <a:gd name="connsiteX2" fmla="*/ 1161651 w 1241210"/>
              <a:gd name="connsiteY2" fmla="*/ 624114 h 624114"/>
              <a:gd name="connsiteX3" fmla="*/ 508 w 1241210"/>
              <a:gd name="connsiteY3" fmla="*/ 624114 h 624114"/>
              <a:gd name="connsiteX0" fmla="*/ 650 w 1052666"/>
              <a:gd name="connsiteY0" fmla="*/ 580572 h 624114"/>
              <a:gd name="connsiteX1" fmla="*/ 827964 w 1052666"/>
              <a:gd name="connsiteY1" fmla="*/ 0 h 624114"/>
              <a:gd name="connsiteX2" fmla="*/ 973107 w 1052666"/>
              <a:gd name="connsiteY2" fmla="*/ 624114 h 624114"/>
              <a:gd name="connsiteX3" fmla="*/ 650 w 1052666"/>
              <a:gd name="connsiteY3" fmla="*/ 580572 h 624114"/>
              <a:gd name="connsiteX0" fmla="*/ 650 w 1052666"/>
              <a:gd name="connsiteY0" fmla="*/ 580572 h 624114"/>
              <a:gd name="connsiteX1" fmla="*/ 827964 w 1052666"/>
              <a:gd name="connsiteY1" fmla="*/ 0 h 624114"/>
              <a:gd name="connsiteX2" fmla="*/ 973107 w 1052666"/>
              <a:gd name="connsiteY2" fmla="*/ 624114 h 624114"/>
              <a:gd name="connsiteX3" fmla="*/ 650 w 1052666"/>
              <a:gd name="connsiteY3" fmla="*/ 580572 h 624114"/>
              <a:gd name="connsiteX0" fmla="*/ 872 w 1052888"/>
              <a:gd name="connsiteY0" fmla="*/ 580572 h 624114"/>
              <a:gd name="connsiteX1" fmla="*/ 828186 w 1052888"/>
              <a:gd name="connsiteY1" fmla="*/ 0 h 624114"/>
              <a:gd name="connsiteX2" fmla="*/ 973329 w 1052888"/>
              <a:gd name="connsiteY2" fmla="*/ 624114 h 624114"/>
              <a:gd name="connsiteX3" fmla="*/ 872 w 1052888"/>
              <a:gd name="connsiteY3" fmla="*/ 580572 h 624114"/>
              <a:gd name="connsiteX0" fmla="*/ 872 w 1036341"/>
              <a:gd name="connsiteY0" fmla="*/ 580572 h 624114"/>
              <a:gd name="connsiteX1" fmla="*/ 828186 w 1036341"/>
              <a:gd name="connsiteY1" fmla="*/ 0 h 624114"/>
              <a:gd name="connsiteX2" fmla="*/ 973329 w 1036341"/>
              <a:gd name="connsiteY2" fmla="*/ 624114 h 624114"/>
              <a:gd name="connsiteX3" fmla="*/ 872 w 1036341"/>
              <a:gd name="connsiteY3" fmla="*/ 580572 h 624114"/>
              <a:gd name="connsiteX0" fmla="*/ 872 w 1031956"/>
              <a:gd name="connsiteY0" fmla="*/ 580572 h 624114"/>
              <a:gd name="connsiteX1" fmla="*/ 828186 w 1031956"/>
              <a:gd name="connsiteY1" fmla="*/ 0 h 624114"/>
              <a:gd name="connsiteX2" fmla="*/ 973329 w 1031956"/>
              <a:gd name="connsiteY2" fmla="*/ 624114 h 624114"/>
              <a:gd name="connsiteX3" fmla="*/ 872 w 1031956"/>
              <a:gd name="connsiteY3" fmla="*/ 580572 h 624114"/>
              <a:gd name="connsiteX0" fmla="*/ 0 w 1031084"/>
              <a:gd name="connsiteY0" fmla="*/ 580572 h 624114"/>
              <a:gd name="connsiteX1" fmla="*/ 827314 w 1031084"/>
              <a:gd name="connsiteY1" fmla="*/ 0 h 624114"/>
              <a:gd name="connsiteX2" fmla="*/ 972457 w 1031084"/>
              <a:gd name="connsiteY2" fmla="*/ 624114 h 624114"/>
              <a:gd name="connsiteX3" fmla="*/ 0 w 1031084"/>
              <a:gd name="connsiteY3" fmla="*/ 580572 h 624114"/>
              <a:gd name="connsiteX0" fmla="*/ 0 w 1036946"/>
              <a:gd name="connsiteY0" fmla="*/ 580572 h 624114"/>
              <a:gd name="connsiteX1" fmla="*/ 827314 w 1036946"/>
              <a:gd name="connsiteY1" fmla="*/ 0 h 624114"/>
              <a:gd name="connsiteX2" fmla="*/ 972457 w 1036946"/>
              <a:gd name="connsiteY2" fmla="*/ 624114 h 624114"/>
              <a:gd name="connsiteX3" fmla="*/ 0 w 1036946"/>
              <a:gd name="connsiteY3" fmla="*/ 580572 h 624114"/>
              <a:gd name="connsiteX0" fmla="*/ 0 w 972457"/>
              <a:gd name="connsiteY0" fmla="*/ 580572 h 624114"/>
              <a:gd name="connsiteX1" fmla="*/ 827314 w 972457"/>
              <a:gd name="connsiteY1" fmla="*/ 0 h 624114"/>
              <a:gd name="connsiteX2" fmla="*/ 972457 w 972457"/>
              <a:gd name="connsiteY2" fmla="*/ 624114 h 624114"/>
              <a:gd name="connsiteX3" fmla="*/ 0 w 972457"/>
              <a:gd name="connsiteY3" fmla="*/ 580572 h 624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2457" h="624114">
                <a:moveTo>
                  <a:pt x="0" y="580572"/>
                </a:moveTo>
                <a:cubicBezTo>
                  <a:pt x="290135" y="333678"/>
                  <a:pt x="459618" y="246742"/>
                  <a:pt x="827314" y="0"/>
                </a:cubicBezTo>
                <a:cubicBezTo>
                  <a:pt x="942823" y="410936"/>
                  <a:pt x="863146" y="224820"/>
                  <a:pt x="972457" y="624114"/>
                </a:cubicBezTo>
                <a:cubicBezTo>
                  <a:pt x="718457" y="568476"/>
                  <a:pt x="299961" y="568477"/>
                  <a:pt x="0" y="580572"/>
                </a:cubicBezTo>
                <a:close/>
              </a:path>
            </a:pathLst>
          </a:custGeom>
          <a:solidFill>
            <a:srgbClr val="50BAE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BA44590-AD62-4BCA-AB6B-44DC1D73D657}"/>
              </a:ext>
            </a:extLst>
          </p:cNvPr>
          <p:cNvCxnSpPr>
            <a:cxnSpLocks/>
          </p:cNvCxnSpPr>
          <p:nvPr/>
        </p:nvCxnSpPr>
        <p:spPr bwMode="auto">
          <a:xfrm flipV="1">
            <a:off x="8137525" y="4257675"/>
            <a:ext cx="0" cy="71932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D0827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03B0160-328C-4226-94EC-39BDDDD0D420}"/>
              </a:ext>
            </a:extLst>
          </p:cNvPr>
          <p:cNvCxnSpPr>
            <a:cxnSpLocks/>
          </p:cNvCxnSpPr>
          <p:nvPr/>
        </p:nvCxnSpPr>
        <p:spPr bwMode="auto">
          <a:xfrm flipH="1">
            <a:off x="7739269" y="5016825"/>
            <a:ext cx="39825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1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6" name="Picture 2" descr="Image result for sun">
            <a:extLst>
              <a:ext uri="{FF2B5EF4-FFF2-40B4-BE49-F238E27FC236}">
                <a16:creationId xmlns:a16="http://schemas.microsoft.com/office/drawing/2014/main" id="{EAC3904C-ED2B-48DE-998D-395229A95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5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5A6C282-6F3C-419C-8ABD-6119A56AFCCF}"/>
              </a:ext>
            </a:extLst>
          </p:cNvPr>
          <p:cNvCxnSpPr>
            <a:cxnSpLocks/>
          </p:cNvCxnSpPr>
          <p:nvPr/>
        </p:nvCxnSpPr>
        <p:spPr bwMode="auto">
          <a:xfrm flipH="1">
            <a:off x="7739269" y="5016825"/>
            <a:ext cx="39825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1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549634DC-2C8E-4C0E-B467-42D05D79EB0B}"/>
              </a:ext>
            </a:extLst>
          </p:cNvPr>
          <p:cNvSpPr/>
          <p:nvPr/>
        </p:nvSpPr>
        <p:spPr>
          <a:xfrm>
            <a:off x="7362288" y="4666649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sz="18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en-US" sz="1800" dirty="0"/>
          </a:p>
        </p:txBody>
      </p:sp>
      <p:pic>
        <p:nvPicPr>
          <p:cNvPr id="17" name="Picture 2" descr="Image result for sun">
            <a:extLst>
              <a:ext uri="{FF2B5EF4-FFF2-40B4-BE49-F238E27FC236}">
                <a16:creationId xmlns:a16="http://schemas.microsoft.com/office/drawing/2014/main" id="{589B4953-9B57-4F70-9485-76A0C4DEE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earth">
            <a:extLst>
              <a:ext uri="{FF2B5EF4-FFF2-40B4-BE49-F238E27FC236}">
                <a16:creationId xmlns:a16="http://schemas.microsoft.com/office/drawing/2014/main" id="{B75F2015-7E8E-45C3-891B-1B38156D86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8014865" y="4896345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0C3638-3404-4B38-B33D-4D4E312DACB9}"/>
              </a:ext>
            </a:extLst>
          </p:cNvPr>
          <p:cNvCxnSpPr>
            <a:cxnSpLocks/>
          </p:cNvCxnSpPr>
          <p:nvPr/>
        </p:nvCxnSpPr>
        <p:spPr bwMode="auto">
          <a:xfrm flipV="1">
            <a:off x="8137525" y="4257675"/>
            <a:ext cx="0" cy="71932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D0827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 Box 2">
            <a:extLst>
              <a:ext uri="{FF2B5EF4-FFF2-40B4-BE49-F238E27FC236}">
                <a16:creationId xmlns:a16="http://schemas.microsoft.com/office/drawing/2014/main" id="{11854325-9449-46D6-8387-9A5F403EC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622125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0"/>
              </a:spcBef>
              <a:buAutoNum type="arabicPeriod" startAt="2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We don’t care about change in time,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but what happens as the Earth moves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changing its angle by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eaLnBrk="0" hangingPunct="0">
              <a:spcBef>
                <a:spcPct val="0"/>
              </a:spcBef>
              <a:buAutoNum type="arabicPeriod" startAt="3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The length of the velocity vector 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is how far the earth moves during this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The length of the acceleration vector 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    is how much this velocity changes during this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eaLnBrk="0" hangingPunct="0">
              <a:spcBef>
                <a:spcPct val="0"/>
              </a:spcBef>
              <a:buAutoNum type="arabicPeriod" startAt="3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5891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L 0.00173 -0.0875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E04AD-C888-4364-AF27-27DA0FF25019}"/>
              </a:ext>
            </a:extLst>
          </p:cNvPr>
          <p:cNvSpPr/>
          <p:nvPr/>
        </p:nvSpPr>
        <p:spPr bwMode="auto">
          <a:xfrm>
            <a:off x="653661" y="6006548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" name="Picture 2" descr="Image result for sun">
            <a:extLst>
              <a:ext uri="{FF2B5EF4-FFF2-40B4-BE49-F238E27FC236}">
                <a16:creationId xmlns:a16="http://schemas.microsoft.com/office/drawing/2014/main" id="{A6DE7B07-4A9C-4427-B3EC-14B7201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B08A4A09-65FB-4AF6-8723-40D665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622125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0"/>
              </a:spcBef>
              <a:buAutoNum type="arabicPeriod" startAt="4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Together these define the entire circle of velocity vectors.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Along with the location of E and C. 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pic>
        <p:nvPicPr>
          <p:cNvPr id="22" name="Picture 4" descr="Image result for earth">
            <a:extLst>
              <a:ext uri="{FF2B5EF4-FFF2-40B4-BE49-F238E27FC236}">
                <a16:creationId xmlns:a16="http://schemas.microsoft.com/office/drawing/2014/main" id="{AF002F1F-0A4B-432C-8C47-639D3566E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8014865" y="4896345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00F064-7845-4E0E-A0E4-F677A842F025}"/>
              </a:ext>
            </a:extLst>
          </p:cNvPr>
          <p:cNvCxnSpPr>
            <a:cxnSpLocks/>
          </p:cNvCxnSpPr>
          <p:nvPr/>
        </p:nvCxnSpPr>
        <p:spPr bwMode="auto">
          <a:xfrm flipV="1">
            <a:off x="8137525" y="4257675"/>
            <a:ext cx="0" cy="71932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D0827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 Box 7">
            <a:extLst>
              <a:ext uri="{FF2B5EF4-FFF2-40B4-BE49-F238E27FC236}">
                <a16:creationId xmlns:a16="http://schemas.microsoft.com/office/drawing/2014/main" id="{C87BA740-30B6-403B-80D8-21E1DAC78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answers: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8551F7-8D86-4B5E-840A-DE7123E23A17}"/>
              </a:ext>
            </a:extLst>
          </p:cNvPr>
          <p:cNvCxnSpPr>
            <a:cxnSpLocks/>
          </p:cNvCxnSpPr>
          <p:nvPr/>
        </p:nvCxnSpPr>
        <p:spPr bwMode="auto">
          <a:xfrm flipH="1">
            <a:off x="7739269" y="5016825"/>
            <a:ext cx="39825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1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C1BEC93-A842-4786-9202-4F357AB6A8E5}"/>
              </a:ext>
            </a:extLst>
          </p:cNvPr>
          <p:cNvCxnSpPr>
            <a:cxnSpLocks/>
          </p:cNvCxnSpPr>
          <p:nvPr/>
        </p:nvCxnSpPr>
        <p:spPr bwMode="auto">
          <a:xfrm flipV="1">
            <a:off x="2275116" y="4054773"/>
            <a:ext cx="0" cy="143162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D0827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16E8C6A-6156-4F8A-BE62-ECE952A52C37}"/>
              </a:ext>
            </a:extLst>
          </p:cNvPr>
          <p:cNvCxnSpPr>
            <a:cxnSpLocks/>
          </p:cNvCxnSpPr>
          <p:nvPr/>
        </p:nvCxnSpPr>
        <p:spPr bwMode="auto">
          <a:xfrm flipH="1">
            <a:off x="1828800" y="4054773"/>
            <a:ext cx="39825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1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FB53C49-BE48-4E85-95F0-85716030D7EA}"/>
              </a:ext>
            </a:extLst>
          </p:cNvPr>
          <p:cNvSpPr/>
          <p:nvPr/>
        </p:nvSpPr>
        <p:spPr bwMode="auto">
          <a:xfrm>
            <a:off x="997697" y="3787150"/>
            <a:ext cx="2637986" cy="241461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DBE5A3B-4197-4748-A02B-A2547945F65A}"/>
              </a:ext>
            </a:extLst>
          </p:cNvPr>
          <p:cNvSpPr/>
          <p:nvPr/>
        </p:nvSpPr>
        <p:spPr>
          <a:xfrm>
            <a:off x="2344056" y="526345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010D55-9F04-4F0E-AE96-CA8AB6D7CE27}"/>
              </a:ext>
            </a:extLst>
          </p:cNvPr>
          <p:cNvSpPr/>
          <p:nvPr/>
        </p:nvSpPr>
        <p:spPr>
          <a:xfrm>
            <a:off x="2329542" y="47345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pic>
        <p:nvPicPr>
          <p:cNvPr id="41" name="Picture 2" descr="Image result for sun">
            <a:extLst>
              <a:ext uri="{FF2B5EF4-FFF2-40B4-BE49-F238E27FC236}">
                <a16:creationId xmlns:a16="http://schemas.microsoft.com/office/drawing/2014/main" id="{7016B8B8-76D9-46F3-8CD1-FF8F64D99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27" y="4799066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green sun">
            <a:extLst>
              <a:ext uri="{FF2B5EF4-FFF2-40B4-BE49-F238E27FC236}">
                <a16:creationId xmlns:a16="http://schemas.microsoft.com/office/drawing/2014/main" id="{AB009842-899A-4B15-A732-4CC3756A7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599" y="5417057"/>
            <a:ext cx="262799" cy="2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65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7" grpId="0"/>
      <p:bldP spid="3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3391E953-A08F-406D-80D8-580A8BFC0C31}"/>
              </a:ext>
            </a:extLst>
          </p:cNvPr>
          <p:cNvSpPr/>
          <p:nvPr/>
        </p:nvSpPr>
        <p:spPr bwMode="auto">
          <a:xfrm>
            <a:off x="390938" y="656231"/>
            <a:ext cx="8993188" cy="160642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71683" name="Picture 3">
            <a:extLst>
              <a:ext uri="{FF2B5EF4-FFF2-40B4-BE49-F238E27FC236}">
                <a16:creationId xmlns:a16="http://schemas.microsoft.com/office/drawing/2014/main" id="{C3C6DF6E-E5E8-412B-9F78-70A27A8AE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" b="11236"/>
          <a:stretch/>
        </p:blipFill>
        <p:spPr bwMode="auto">
          <a:xfrm>
            <a:off x="390939" y="2209800"/>
            <a:ext cx="8993188" cy="4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FF6C24-1BDE-4D4F-8018-D38B4A709DE9}"/>
              </a:ext>
            </a:extLst>
          </p:cNvPr>
          <p:cNvSpPr/>
          <p:nvPr/>
        </p:nvSpPr>
        <p:spPr bwMode="auto">
          <a:xfrm>
            <a:off x="4310269" y="2251818"/>
            <a:ext cx="3581400" cy="765968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9DA19D-5316-4646-891B-1DBA7AF3E9DC}"/>
              </a:ext>
            </a:extLst>
          </p:cNvPr>
          <p:cNvSpPr/>
          <p:nvPr/>
        </p:nvSpPr>
        <p:spPr bwMode="auto">
          <a:xfrm>
            <a:off x="457200" y="1797207"/>
            <a:ext cx="2912166" cy="1913532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3AF0CB-FDDE-4808-8CCC-BCA25913D6F5}"/>
              </a:ext>
            </a:extLst>
          </p:cNvPr>
          <p:cNvCxnSpPr>
            <a:cxnSpLocks/>
          </p:cNvCxnSpPr>
          <p:nvPr/>
        </p:nvCxnSpPr>
        <p:spPr bwMode="auto">
          <a:xfrm>
            <a:off x="4166684" y="4054773"/>
            <a:ext cx="440538" cy="10469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902CBB73-D529-4749-92F1-4274C2C1B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70127">
            <a:off x="4313568" y="3643169"/>
            <a:ext cx="257175" cy="238125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A1DB477-04D1-4382-81FD-4DB94ED751F7}"/>
              </a:ext>
            </a:extLst>
          </p:cNvPr>
          <p:cNvCxnSpPr>
            <a:cxnSpLocks/>
          </p:cNvCxnSpPr>
          <p:nvPr/>
        </p:nvCxnSpPr>
        <p:spPr bwMode="auto">
          <a:xfrm flipH="1">
            <a:off x="4186598" y="3607904"/>
            <a:ext cx="408594" cy="42753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A5CF0B4-D452-4F7F-8C62-208086F3D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97769">
            <a:off x="3684283" y="5031750"/>
            <a:ext cx="304800" cy="21907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22B34AD-9DA2-4326-AD5E-E5C6654EA0DB}"/>
              </a:ext>
            </a:extLst>
          </p:cNvPr>
          <p:cNvCxnSpPr>
            <a:cxnSpLocks/>
          </p:cNvCxnSpPr>
          <p:nvPr/>
        </p:nvCxnSpPr>
        <p:spPr bwMode="auto">
          <a:xfrm>
            <a:off x="3879572" y="5054512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38D5B3-F977-4535-BF14-E34A91A3E450}"/>
              </a:ext>
            </a:extLst>
          </p:cNvPr>
          <p:cNvCxnSpPr>
            <a:cxnSpLocks/>
          </p:cNvCxnSpPr>
          <p:nvPr/>
        </p:nvCxnSpPr>
        <p:spPr bwMode="auto">
          <a:xfrm>
            <a:off x="4595192" y="3607904"/>
            <a:ext cx="0" cy="5577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89A8B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17ECD94-2235-4C10-82B6-E23208FE4E07}"/>
              </a:ext>
            </a:extLst>
          </p:cNvPr>
          <p:cNvGrpSpPr/>
          <p:nvPr/>
        </p:nvGrpSpPr>
        <p:grpSpPr>
          <a:xfrm>
            <a:off x="4696805" y="2658599"/>
            <a:ext cx="4066195" cy="4580401"/>
            <a:chOff x="4696805" y="2658599"/>
            <a:chExt cx="4066195" cy="4580401"/>
          </a:xfrm>
        </p:grpSpPr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5BF5AE1-87D5-4FE8-ADEC-7425FEE6DED1}"/>
                </a:ext>
              </a:extLst>
            </p:cNvPr>
            <p:cNvSpPr/>
            <p:nvPr/>
          </p:nvSpPr>
          <p:spPr bwMode="auto">
            <a:xfrm>
              <a:off x="4696805" y="2658599"/>
              <a:ext cx="4066195" cy="4580401"/>
            </a:xfrm>
            <a:prstGeom prst="arc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D5647ED-2339-4B6B-B7D3-FB8C0F7F95CF}"/>
                </a:ext>
              </a:extLst>
            </p:cNvPr>
            <p:cNvSpPr/>
            <p:nvPr/>
          </p:nvSpPr>
          <p:spPr bwMode="auto">
            <a:xfrm>
              <a:off x="8305800" y="3200400"/>
              <a:ext cx="445936" cy="32543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r>
                <a:rPr lang="el-GR" altLang="en-US" i="0">
                  <a:latin typeface="Calibri" panose="020F0502020204030204" pitchFamily="34" charset="0"/>
                  <a:cs typeface="Calibri" panose="020F0502020204030204" pitchFamily="34" charset="0"/>
                </a:rPr>
                <a:t>θ</a:t>
              </a: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65E04AD-C888-4364-AF27-27DA0FF25019}"/>
              </a:ext>
            </a:extLst>
          </p:cNvPr>
          <p:cNvSpPr/>
          <p:nvPr/>
        </p:nvSpPr>
        <p:spPr bwMode="auto">
          <a:xfrm>
            <a:off x="653661" y="6006548"/>
            <a:ext cx="8467744" cy="854913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8" name="Picture 2" descr="Image result for sun">
            <a:extLst>
              <a:ext uri="{FF2B5EF4-FFF2-40B4-BE49-F238E27FC236}">
                <a16:creationId xmlns:a16="http://schemas.microsoft.com/office/drawing/2014/main" id="{A6DE7B07-4A9C-4427-B3EC-14B72013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6" y="4827104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Image result for earth">
            <a:extLst>
              <a:ext uri="{FF2B5EF4-FFF2-40B4-BE49-F238E27FC236}">
                <a16:creationId xmlns:a16="http://schemas.microsoft.com/office/drawing/2014/main" id="{B08A4A09-65FB-4AF6-8723-40D6658BE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503504" y="310100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Box 2">
            <a:extLst>
              <a:ext uri="{FF2B5EF4-FFF2-40B4-BE49-F238E27FC236}">
                <a16:creationId xmlns:a16="http://schemas.microsoft.com/office/drawing/2014/main" id="{BA8F066F-69B1-4539-A03C-E8C8D2F0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622125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0"/>
              </a:spcBef>
              <a:buAutoNum type="arabicPeriod" startAt="5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Because we only get angles from this picture, 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it can be expanded.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6.    Rotate and expand it so that the sun and the earth 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are in the right places.</a:t>
            </a:r>
          </a:p>
          <a:p>
            <a:pPr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pic>
        <p:nvPicPr>
          <p:cNvPr id="22" name="Picture 4" descr="Image result for earth">
            <a:extLst>
              <a:ext uri="{FF2B5EF4-FFF2-40B4-BE49-F238E27FC236}">
                <a16:creationId xmlns:a16="http://schemas.microsoft.com/office/drawing/2014/main" id="{AF002F1F-0A4B-432C-8C47-639D3566E5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8014865" y="4896345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00F064-7845-4E0E-A0E4-F677A842F025}"/>
              </a:ext>
            </a:extLst>
          </p:cNvPr>
          <p:cNvCxnSpPr>
            <a:cxnSpLocks/>
          </p:cNvCxnSpPr>
          <p:nvPr/>
        </p:nvCxnSpPr>
        <p:spPr bwMode="auto">
          <a:xfrm flipV="1">
            <a:off x="8137525" y="4257675"/>
            <a:ext cx="0" cy="719324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D0827C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Text Box 7">
            <a:extLst>
              <a:ext uri="{FF2B5EF4-FFF2-40B4-BE49-F238E27FC236}">
                <a16:creationId xmlns:a16="http://schemas.microsoft.com/office/drawing/2014/main" id="{C87BA740-30B6-403B-80D8-21E1DAC78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answers: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C8551F7-8D86-4B5E-840A-DE7123E23A17}"/>
              </a:ext>
            </a:extLst>
          </p:cNvPr>
          <p:cNvCxnSpPr>
            <a:cxnSpLocks/>
          </p:cNvCxnSpPr>
          <p:nvPr/>
        </p:nvCxnSpPr>
        <p:spPr bwMode="auto">
          <a:xfrm flipH="1">
            <a:off x="7739269" y="5016825"/>
            <a:ext cx="39825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1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C1BEC93-A842-4786-9202-4F357AB6A8E5}"/>
              </a:ext>
            </a:extLst>
          </p:cNvPr>
          <p:cNvCxnSpPr>
            <a:cxnSpLocks/>
          </p:cNvCxnSpPr>
          <p:nvPr/>
        </p:nvCxnSpPr>
        <p:spPr bwMode="auto">
          <a:xfrm flipV="1">
            <a:off x="2275116" y="4054773"/>
            <a:ext cx="0" cy="1431627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D0827C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16E8C6A-6156-4F8A-BE62-ECE952A52C37}"/>
              </a:ext>
            </a:extLst>
          </p:cNvPr>
          <p:cNvCxnSpPr>
            <a:cxnSpLocks/>
          </p:cNvCxnSpPr>
          <p:nvPr/>
        </p:nvCxnSpPr>
        <p:spPr bwMode="auto">
          <a:xfrm flipH="1">
            <a:off x="1828800" y="4054773"/>
            <a:ext cx="398256" cy="0"/>
          </a:xfrm>
          <a:prstGeom prst="straightConnector1">
            <a:avLst/>
          </a:prstGeom>
          <a:solidFill>
            <a:schemeClr val="accent1"/>
          </a:solidFill>
          <a:ln w="41275" cap="flat" cmpd="sng" algn="ctr">
            <a:solidFill>
              <a:srgbClr val="FFF1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FB53C49-BE48-4E85-95F0-85716030D7EA}"/>
              </a:ext>
            </a:extLst>
          </p:cNvPr>
          <p:cNvSpPr/>
          <p:nvPr/>
        </p:nvSpPr>
        <p:spPr bwMode="auto">
          <a:xfrm>
            <a:off x="997697" y="3787150"/>
            <a:ext cx="2637986" cy="2414619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DBE5A3B-4197-4748-A02B-A2547945F65A}"/>
              </a:ext>
            </a:extLst>
          </p:cNvPr>
          <p:cNvSpPr/>
          <p:nvPr/>
        </p:nvSpPr>
        <p:spPr>
          <a:xfrm>
            <a:off x="2344056" y="526345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A010D55-9F04-4F0E-AE96-CA8AB6D7CE27}"/>
              </a:ext>
            </a:extLst>
          </p:cNvPr>
          <p:cNvSpPr/>
          <p:nvPr/>
        </p:nvSpPr>
        <p:spPr>
          <a:xfrm>
            <a:off x="2329542" y="47345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pic>
        <p:nvPicPr>
          <p:cNvPr id="41" name="Picture 2" descr="Image result for sun">
            <a:extLst>
              <a:ext uri="{FF2B5EF4-FFF2-40B4-BE49-F238E27FC236}">
                <a16:creationId xmlns:a16="http://schemas.microsoft.com/office/drawing/2014/main" id="{7016B8B8-76D9-46F3-8CD1-FF8F64D99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27" y="4799066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Image result for green sun">
            <a:extLst>
              <a:ext uri="{FF2B5EF4-FFF2-40B4-BE49-F238E27FC236}">
                <a16:creationId xmlns:a16="http://schemas.microsoft.com/office/drawing/2014/main" id="{AB009842-899A-4B15-A732-4CC3756A7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599" y="5417057"/>
            <a:ext cx="262799" cy="2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138C678-7E4F-44C0-888A-A9518D3B0DD3}"/>
              </a:ext>
            </a:extLst>
          </p:cNvPr>
          <p:cNvSpPr/>
          <p:nvPr/>
        </p:nvSpPr>
        <p:spPr>
          <a:xfrm>
            <a:off x="7362288" y="4666649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sz="18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841878-2404-47BA-A1E1-ED9BB71A7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7095" y="2644127"/>
            <a:ext cx="5338692" cy="497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1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8" dur="7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7 L 0.47361 -0.0094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81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272594" y="621324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4" descr="Image result for earth">
            <a:extLst>
              <a:ext uri="{FF2B5EF4-FFF2-40B4-BE49-F238E27FC236}">
                <a16:creationId xmlns:a16="http://schemas.microsoft.com/office/drawing/2014/main" id="{B2F87631-DC6E-48AA-9BD8-7075AE46A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654993" y="4471711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A3F90707-8DB8-4424-86A7-023683D2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">
            <a:extLst>
              <a:ext uri="{FF2B5EF4-FFF2-40B4-BE49-F238E27FC236}">
                <a16:creationId xmlns:a16="http://schemas.microsoft.com/office/drawing/2014/main" id="{961830C9-D445-4D0A-BAE8-8B0994DC8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622125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0"/>
              </a:spcBef>
              <a:buAutoNum type="arabicPeriod" startAt="5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Because we only get angles from this picture, 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it can be expanded.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6.    Rotate and expand it so that the sun and the earth </a:t>
            </a:r>
            <a:b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 are in the right places.</a:t>
            </a:r>
          </a:p>
        </p:txBody>
      </p:sp>
      <p:sp>
        <p:nvSpPr>
          <p:cNvPr id="54" name="Text Box 7">
            <a:extLst>
              <a:ext uri="{FF2B5EF4-FFF2-40B4-BE49-F238E27FC236}">
                <a16:creationId xmlns:a16="http://schemas.microsoft.com/office/drawing/2014/main" id="{41B97B5B-D57B-4B98-8B98-DC02A9BCC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answers: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7307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A3F90707-8DB8-4424-86A7-023683D2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">
            <a:extLst>
              <a:ext uri="{FF2B5EF4-FFF2-40B4-BE49-F238E27FC236}">
                <a16:creationId xmlns:a16="http://schemas.microsoft.com/office/drawing/2014/main" id="{961830C9-D445-4D0A-BAE8-8B0994DC8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622125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457200" indent="-457200" eaLnBrk="0" hangingPunct="0">
              <a:spcBef>
                <a:spcPct val="0"/>
              </a:spcBef>
              <a:buAutoNum type="arabicPeriod" startAt="5"/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Then from here the earth travels in the direction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tangent of the ellipse. 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But not overshooting.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Because this lasts only for the duration of angle 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.</a:t>
            </a:r>
          </a:p>
        </p:txBody>
      </p:sp>
      <p:sp>
        <p:nvSpPr>
          <p:cNvPr id="54" name="Text Box 7">
            <a:extLst>
              <a:ext uri="{FF2B5EF4-FFF2-40B4-BE49-F238E27FC236}">
                <a16:creationId xmlns:a16="http://schemas.microsoft.com/office/drawing/2014/main" id="{41B97B5B-D57B-4B98-8B98-DC02A9BCC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answers: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4" descr="Image result for earth">
            <a:extLst>
              <a:ext uri="{FF2B5EF4-FFF2-40B4-BE49-F238E27FC236}">
                <a16:creationId xmlns:a16="http://schemas.microsoft.com/office/drawing/2014/main" id="{C26D78CA-B924-4879-A341-FC7C1AFDB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415314" y="3937206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8F247CE9-77A4-4C63-AA68-C335FD71A379}"/>
              </a:ext>
            </a:extLst>
          </p:cNvPr>
          <p:cNvSpPr/>
          <p:nvPr/>
        </p:nvSpPr>
        <p:spPr>
          <a:xfrm>
            <a:off x="6379810" y="3505200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sz="18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en-US" sz="1800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38068E2-6BC8-4E7C-9407-BC4B3C384033}"/>
              </a:ext>
            </a:extLst>
          </p:cNvPr>
          <p:cNvCxnSpPr>
            <a:cxnSpLocks/>
          </p:cNvCxnSpPr>
          <p:nvPr/>
        </p:nvCxnSpPr>
        <p:spPr bwMode="auto">
          <a:xfrm flipH="1">
            <a:off x="6186269" y="2743200"/>
            <a:ext cx="587493" cy="19376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966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96296E-6 L -0.1 -0.14885 " pathEditMode="relative" rAng="0" ptsTypes="AA">
                                      <p:cBhvr>
                                        <p:cTn id="22" dur="9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A3F90707-8DB8-4424-86A7-023683D25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 Box 2">
            <a:extLst>
              <a:ext uri="{FF2B5EF4-FFF2-40B4-BE49-F238E27FC236}">
                <a16:creationId xmlns:a16="http://schemas.microsoft.com/office/drawing/2014/main" id="{961830C9-D445-4D0A-BAE8-8B0994DC8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1" y="1060192"/>
            <a:ext cx="8622125" cy="6559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6.  From there it switches to the new direction for the ellipse.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7.  In this way it follows the ellipse!</a:t>
            </a:r>
          </a:p>
          <a:p>
            <a:pPr eaLnBrk="0" hangingPunct="0">
              <a:spcBef>
                <a:spcPct val="0"/>
              </a:spcBef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    DONE!</a:t>
            </a:r>
          </a:p>
          <a:p>
            <a:pPr marL="457200" indent="-457200" eaLnBrk="0" hangingPunct="0">
              <a:spcBef>
                <a:spcPct val="0"/>
              </a:spcBef>
              <a:buFont typeface="+mj-lt"/>
              <a:buAutoNum type="arabicPeriod"/>
            </a:pPr>
            <a:endParaRPr lang="en-US" altLang="en-US" i="0" dirty="0"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54" name="Text Box 7">
            <a:extLst>
              <a:ext uri="{FF2B5EF4-FFF2-40B4-BE49-F238E27FC236}">
                <a16:creationId xmlns:a16="http://schemas.microsoft.com/office/drawing/2014/main" id="{41B97B5B-D57B-4B98-8B98-DC02A9BCC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89430"/>
            <a:ext cx="6096000" cy="1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i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answers:</a:t>
            </a:r>
            <a:endParaRPr kumimoji="0" lang="en-US" altLang="en-US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4" descr="Image result for earth">
            <a:extLst>
              <a:ext uri="{FF2B5EF4-FFF2-40B4-BE49-F238E27FC236}">
                <a16:creationId xmlns:a16="http://schemas.microsoft.com/office/drawing/2014/main" id="{C26D78CA-B924-4879-A341-FC7C1AFDB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273800" y="3792668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8F247CE9-77A4-4C63-AA68-C335FD71A379}"/>
              </a:ext>
            </a:extLst>
          </p:cNvPr>
          <p:cNvSpPr/>
          <p:nvPr/>
        </p:nvSpPr>
        <p:spPr>
          <a:xfrm>
            <a:off x="6379810" y="3505200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n-US" sz="1800" i="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</a:t>
            </a:r>
            <a:r>
              <a:rPr lang="el-GR" altLang="en-US" sz="1800" i="0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en-US" sz="1800" dirty="0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38068E2-6BC8-4E7C-9407-BC4B3C384033}"/>
              </a:ext>
            </a:extLst>
          </p:cNvPr>
          <p:cNvCxnSpPr>
            <a:cxnSpLocks/>
          </p:cNvCxnSpPr>
          <p:nvPr/>
        </p:nvCxnSpPr>
        <p:spPr bwMode="auto">
          <a:xfrm flipH="1">
            <a:off x="6186269" y="2743200"/>
            <a:ext cx="587493" cy="193765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4884D4-F110-476C-B60F-FFE516316DCA}"/>
              </a:ext>
            </a:extLst>
          </p:cNvPr>
          <p:cNvCxnSpPr>
            <a:cxnSpLocks/>
          </p:cNvCxnSpPr>
          <p:nvPr/>
        </p:nvCxnSpPr>
        <p:spPr bwMode="auto">
          <a:xfrm>
            <a:off x="5286830" y="3276600"/>
            <a:ext cx="2100539" cy="130558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456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4E28FD-416C-44D6-848F-41DCB856DB30}"/>
              </a:ext>
            </a:extLst>
          </p:cNvPr>
          <p:cNvCxnSpPr>
            <a:cxnSpLocks/>
          </p:cNvCxnSpPr>
          <p:nvPr/>
        </p:nvCxnSpPr>
        <p:spPr bwMode="auto">
          <a:xfrm flipH="1">
            <a:off x="1219200" y="2772228"/>
            <a:ext cx="2291447" cy="80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590557FC-A7E1-43AD-80D1-95096973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383981"/>
            <a:ext cx="3886755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Where </a:t>
            </a:r>
            <a:r>
              <a:rPr lang="en-US" i="0" dirty="0"/>
              <a:t>r(t)</a:t>
            </a:r>
            <a:r>
              <a:rPr lang="en-US" altLang="en-US" i="0" dirty="0">
                <a:latin typeface="Arial" panose="020B0604020202020204" pitchFamily="34" charset="0"/>
              </a:rPr>
              <a:t> is the earth</a:t>
            </a: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at time t?</a:t>
            </a:r>
            <a:endParaRPr lang="en-US" i="0" dirty="0"/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F5910D3-5E60-44A9-AB41-A947872F5D80}"/>
                  </a:ext>
                </a:extLst>
              </p:cNvPr>
              <p:cNvSpPr/>
              <p:nvPr/>
            </p:nvSpPr>
            <p:spPr>
              <a:xfrm>
                <a:off x="2209800" y="2738735"/>
                <a:ext cx="41421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F5910D3-5E60-44A9-AB41-A947872F5D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2738735"/>
                <a:ext cx="41421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((r(t) sqrt(c_1 + 2/r(t)))/c_1 - log(r(t) (sqrt(c_1) sqrt(c_1 + 2/r(t)) + c_1) + 1)/c_1^(3/2))^2 = (c_2 + t)^2">
            <a:extLst>
              <a:ext uri="{FF2B5EF4-FFF2-40B4-BE49-F238E27FC236}">
                <a16:creationId xmlns:a16="http://schemas.microsoft.com/office/drawing/2014/main" id="{D92EBC13-1559-44F7-A49D-4A2FD0AB3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08" y="5052178"/>
            <a:ext cx="6544944" cy="14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''(t) = -1/r(t)^2">
            <a:extLst>
              <a:ext uri="{FF2B5EF4-FFF2-40B4-BE49-F238E27FC236}">
                <a16:creationId xmlns:a16="http://schemas.microsoft.com/office/drawing/2014/main" id="{A65799C6-3542-4775-B710-9643EC8CF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052178"/>
            <a:ext cx="1447800" cy="64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7">
            <a:extLst>
              <a:ext uri="{FF2B5EF4-FFF2-40B4-BE49-F238E27FC236}">
                <a16:creationId xmlns:a16="http://schemas.microsoft.com/office/drawing/2014/main" id="{2948E384-9B9A-4C67-AC5D-A5A514284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508181"/>
            <a:ext cx="3886755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r(t) = </a:t>
            </a:r>
            <a:r>
              <a:rPr lang="en-US" altLang="en-US" sz="2000" i="0" dirty="0">
                <a:latin typeface="Arial" panose="020B0604020202020204" pitchFamily="34" charset="0"/>
              </a:rPr>
              <a:t>1.65</a:t>
            </a:r>
            <a:r>
              <a:rPr lang="en-US" altLang="en-US" i="0" dirty="0">
                <a:latin typeface="Arial" panose="020B0604020202020204" pitchFamily="34" charset="0"/>
              </a:rPr>
              <a:t> t</a:t>
            </a:r>
            <a:r>
              <a:rPr lang="en-US" altLang="en-US" i="0" baseline="30000" dirty="0">
                <a:latin typeface="Arial" panose="020B0604020202020204" pitchFamily="34" charset="0"/>
              </a:rPr>
              <a:t>2/3</a:t>
            </a:r>
            <a:r>
              <a:rPr lang="en-US" altLang="en-US" i="0" dirty="0">
                <a:latin typeface="Arial" panose="020B0604020202020204" pitchFamily="34" charset="0"/>
              </a:rPr>
              <a:t> works</a:t>
            </a:r>
            <a:endParaRPr lang="en-US" altLang="en-US" i="0" baseline="30000" dirty="0">
              <a:latin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954788-3EA9-436B-ADEA-0F091138CFCF}"/>
              </a:ext>
            </a:extLst>
          </p:cNvPr>
          <p:cNvSpPr/>
          <p:nvPr/>
        </p:nvSpPr>
        <p:spPr>
          <a:xfrm>
            <a:off x="762000" y="4567535"/>
            <a:ext cx="4041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https://www.wolframalpha.com</a:t>
            </a:r>
            <a:endParaRPr lang="en-US" dirty="0"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E8BFF6C2-5F4F-427B-8D8D-84A142E54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296072"/>
            <a:ext cx="3886755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feels simple and natural.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E3D706-D5D0-49EC-AE72-F390D5F504D0}"/>
              </a:ext>
            </a:extLst>
          </p:cNvPr>
          <p:cNvCxnSpPr>
            <a:cxnSpLocks/>
          </p:cNvCxnSpPr>
          <p:nvPr/>
        </p:nvCxnSpPr>
        <p:spPr bwMode="auto">
          <a:xfrm>
            <a:off x="4876800" y="2914404"/>
            <a:ext cx="3581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Text Box 7">
            <a:extLst>
              <a:ext uri="{FF2B5EF4-FFF2-40B4-BE49-F238E27FC236}">
                <a16:creationId xmlns:a16="http://schemas.microsoft.com/office/drawing/2014/main" id="{F3527CB7-988F-448A-89A1-425D4CE08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0844" y="1936181"/>
            <a:ext cx="3886755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br>
              <a:rPr lang="en-US" altLang="en-US" i="0" dirty="0">
                <a:latin typeface="Arial" panose="020B0604020202020204" pitchFamily="34" charset="0"/>
              </a:rPr>
            </a:br>
            <a:r>
              <a:rPr lang="en-US" altLang="en-US" i="0" dirty="0">
                <a:latin typeface="Arial" panose="020B0604020202020204" pitchFamily="34" charset="0"/>
              </a:rPr>
              <a:t>A straight fall</a:t>
            </a:r>
          </a:p>
          <a:p>
            <a:pPr lvl="0" algn="ctr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8192C8-CE13-4C6E-83B6-309E4EFA58F3}"/>
              </a:ext>
            </a:extLst>
          </p:cNvPr>
          <p:cNvGrpSpPr/>
          <p:nvPr/>
        </p:nvGrpSpPr>
        <p:grpSpPr>
          <a:xfrm>
            <a:off x="228600" y="5993000"/>
            <a:ext cx="2247614" cy="484000"/>
            <a:chOff x="2930856" y="1198088"/>
            <a:chExt cx="2247614" cy="48400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918E516-2AD4-4081-A6C7-FA4BF660C267}"/>
                </a:ext>
              </a:extLst>
            </p:cNvPr>
            <p:cNvSpPr/>
            <p:nvPr/>
          </p:nvSpPr>
          <p:spPr>
            <a:xfrm>
              <a:off x="3352800" y="1198088"/>
              <a:ext cx="182567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32" name="Group 6">
              <a:extLst>
                <a:ext uri="{FF2B5EF4-FFF2-40B4-BE49-F238E27FC236}">
                  <a16:creationId xmlns:a16="http://schemas.microsoft.com/office/drawing/2014/main" id="{D448C2B2-948E-44CE-96A5-C2230A9DDD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7C807239-09E7-4DC2-9D67-A4FF23B1B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58D89FC1-537B-49C3-82B8-2AEF84686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9">
                <a:extLst>
                  <a:ext uri="{FF2B5EF4-FFF2-40B4-BE49-F238E27FC236}">
                    <a16:creationId xmlns:a16="http://schemas.microsoft.com/office/drawing/2014/main" id="{1D404338-82BC-4466-9276-BC8E30BE9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id="{BA976F28-59AE-474B-B40D-684F9AD14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Freeform 11">
                <a:extLst>
                  <a:ext uri="{FF2B5EF4-FFF2-40B4-BE49-F238E27FC236}">
                    <a16:creationId xmlns:a16="http://schemas.microsoft.com/office/drawing/2014/main" id="{AD3B6FFC-0868-4168-8430-56101EC5D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Freeform 12">
                <a:extLst>
                  <a:ext uri="{FF2B5EF4-FFF2-40B4-BE49-F238E27FC236}">
                    <a16:creationId xmlns:a16="http://schemas.microsoft.com/office/drawing/2014/main" id="{A42ADF95-A543-40C8-ACEF-1AC353C8D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7913F452-75E5-4398-BC93-3356C1F7CF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Freeform 14">
                <a:extLst>
                  <a:ext uri="{FF2B5EF4-FFF2-40B4-BE49-F238E27FC236}">
                    <a16:creationId xmlns:a16="http://schemas.microsoft.com/office/drawing/2014/main" id="{0A889E04-B6EE-4915-A2E5-F01B9402B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15">
                <a:extLst>
                  <a:ext uri="{FF2B5EF4-FFF2-40B4-BE49-F238E27FC236}">
                    <a16:creationId xmlns:a16="http://schemas.microsoft.com/office/drawing/2014/main" id="{3733866E-7002-4C06-AE4E-33C23CF8E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16">
                <a:extLst>
                  <a:ext uri="{FF2B5EF4-FFF2-40B4-BE49-F238E27FC236}">
                    <a16:creationId xmlns:a16="http://schemas.microsoft.com/office/drawing/2014/main" id="{9CB2AC5B-0B74-4A94-9E53-6EF9ED394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17">
                <a:extLst>
                  <a:ext uri="{FF2B5EF4-FFF2-40B4-BE49-F238E27FC236}">
                    <a16:creationId xmlns:a16="http://schemas.microsoft.com/office/drawing/2014/main" id="{9D5A67E6-95A0-4052-B7C2-C34E72272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18">
                <a:extLst>
                  <a:ext uri="{FF2B5EF4-FFF2-40B4-BE49-F238E27FC236}">
                    <a16:creationId xmlns:a16="http://schemas.microsoft.com/office/drawing/2014/main" id="{4EAEEE45-37BC-421C-86A9-43EBE87C5C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19">
                <a:extLst>
                  <a:ext uri="{FF2B5EF4-FFF2-40B4-BE49-F238E27FC236}">
                    <a16:creationId xmlns:a16="http://schemas.microsoft.com/office/drawing/2014/main" id="{F68414BC-4DBE-453D-992A-04829BDEF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20">
                <a:extLst>
                  <a:ext uri="{FF2B5EF4-FFF2-40B4-BE49-F238E27FC236}">
                    <a16:creationId xmlns:a16="http://schemas.microsoft.com/office/drawing/2014/main" id="{F6E4A7AC-F217-4849-BF9F-AAEC0A67E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Freeform 21">
                <a:extLst>
                  <a:ext uri="{FF2B5EF4-FFF2-40B4-BE49-F238E27FC236}">
                    <a16:creationId xmlns:a16="http://schemas.microsoft.com/office/drawing/2014/main" id="{4ABCFF8F-90F8-4518-904A-16C8BE3DD1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22">
                <a:extLst>
                  <a:ext uri="{FF2B5EF4-FFF2-40B4-BE49-F238E27FC236}">
                    <a16:creationId xmlns:a16="http://schemas.microsoft.com/office/drawing/2014/main" id="{7E901D24-20FD-4A22-AF81-66ADCD108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Freeform 23">
                <a:extLst>
                  <a:ext uri="{FF2B5EF4-FFF2-40B4-BE49-F238E27FC236}">
                    <a16:creationId xmlns:a16="http://schemas.microsoft.com/office/drawing/2014/main" id="{A793C886-6FF1-48A7-8617-83B417F253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38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25052 0.1178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35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70F4A45-5AEC-4E2B-A9DB-4615ACDDE92B}"/>
              </a:ext>
            </a:extLst>
          </p:cNvPr>
          <p:cNvSpPr/>
          <p:nvPr/>
        </p:nvSpPr>
        <p:spPr bwMode="auto">
          <a:xfrm>
            <a:off x="304800" y="656231"/>
            <a:ext cx="9079326" cy="6201769"/>
          </a:xfrm>
          <a:prstGeom prst="rect">
            <a:avLst/>
          </a:prstGeom>
          <a:solidFill>
            <a:srgbClr val="0100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21309-1C34-4DE7-9A92-BC0DD296484E}"/>
              </a:ext>
            </a:extLst>
          </p:cNvPr>
          <p:cNvGrpSpPr/>
          <p:nvPr/>
        </p:nvGrpSpPr>
        <p:grpSpPr>
          <a:xfrm>
            <a:off x="3810003" y="2147887"/>
            <a:ext cx="5410202" cy="5548313"/>
            <a:chOff x="6006360" y="700087"/>
            <a:chExt cx="3149001" cy="31589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0245B17D-213D-4E90-9897-2166465EF2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6360" y="700087"/>
              <a:ext cx="3067050" cy="279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9924644-9532-445F-9823-3302C19195C8}"/>
                </a:ext>
              </a:extLst>
            </p:cNvPr>
            <p:cNvSpPr/>
            <p:nvPr/>
          </p:nvSpPr>
          <p:spPr bwMode="auto">
            <a:xfrm>
              <a:off x="8088561" y="3057071"/>
              <a:ext cx="106680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92F62C9-3F54-4D23-A478-CA82D9B18FC4}"/>
                </a:ext>
              </a:extLst>
            </p:cNvPr>
            <p:cNvSpPr/>
            <p:nvPr/>
          </p:nvSpPr>
          <p:spPr bwMode="auto">
            <a:xfrm>
              <a:off x="8532080" y="887869"/>
              <a:ext cx="623280" cy="801916"/>
            </a:xfrm>
            <a:prstGeom prst="rect">
              <a:avLst/>
            </a:prstGeom>
            <a:solidFill>
              <a:srgbClr val="01000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03068B58-E228-4F6A-8FA8-2AD2063167B8}"/>
              </a:ext>
            </a:extLst>
          </p:cNvPr>
          <p:cNvSpPr/>
          <p:nvPr/>
        </p:nvSpPr>
        <p:spPr>
          <a:xfrm>
            <a:off x="7044534" y="2379992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endParaRPr lang="en-US" sz="28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670EB1-87DB-4956-A97B-FB2BB8CCAF41}"/>
              </a:ext>
            </a:extLst>
          </p:cNvPr>
          <p:cNvSpPr/>
          <p:nvPr/>
        </p:nvSpPr>
        <p:spPr>
          <a:xfrm>
            <a:off x="5076372" y="461483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endParaRPr lang="en-US"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CB897-FEFA-4FA9-88CA-54DE3DAFCF60}"/>
              </a:ext>
            </a:extLst>
          </p:cNvPr>
          <p:cNvSpPr/>
          <p:nvPr/>
        </p:nvSpPr>
        <p:spPr>
          <a:xfrm>
            <a:off x="6044700" y="4582180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28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27FF46-BDC1-465E-A190-BA4AD54A79A0}"/>
              </a:ext>
            </a:extLst>
          </p:cNvPr>
          <p:cNvCxnSpPr>
            <a:cxnSpLocks/>
          </p:cNvCxnSpPr>
          <p:nvPr/>
        </p:nvCxnSpPr>
        <p:spPr bwMode="auto">
          <a:xfrm flipH="1">
            <a:off x="6230008" y="2829580"/>
            <a:ext cx="914399" cy="178525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7DC4370-C19C-4640-B6CD-B21696579964}"/>
              </a:ext>
            </a:extLst>
          </p:cNvPr>
          <p:cNvCxnSpPr>
            <a:cxnSpLocks/>
          </p:cNvCxnSpPr>
          <p:nvPr/>
        </p:nvCxnSpPr>
        <p:spPr bwMode="auto">
          <a:xfrm flipH="1">
            <a:off x="5286830" y="2829580"/>
            <a:ext cx="1857577" cy="17932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252C7EA-4B2F-4338-9E8E-8A13058F3185}"/>
              </a:ext>
            </a:extLst>
          </p:cNvPr>
          <p:cNvCxnSpPr>
            <a:cxnSpLocks/>
          </p:cNvCxnSpPr>
          <p:nvPr/>
        </p:nvCxnSpPr>
        <p:spPr bwMode="auto">
          <a:xfrm>
            <a:off x="5395688" y="28216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4BCC4F35-950F-43CD-8572-AEF0C5BA1BF6}"/>
              </a:ext>
            </a:extLst>
          </p:cNvPr>
          <p:cNvSpPr/>
          <p:nvPr/>
        </p:nvSpPr>
        <p:spPr>
          <a:xfrm>
            <a:off x="6571344" y="3766458"/>
            <a:ext cx="3706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" name="Picture 4" descr="Image result for earth">
            <a:extLst>
              <a:ext uri="{FF2B5EF4-FFF2-40B4-BE49-F238E27FC236}">
                <a16:creationId xmlns:a16="http://schemas.microsoft.com/office/drawing/2014/main" id="{B2F87631-DC6E-48AA-9BD8-7075AE46AC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6380872" y="3892060"/>
            <a:ext cx="262799" cy="26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5E179F-E05B-483E-A8E3-9B315C1212B0}"/>
              </a:ext>
            </a:extLst>
          </p:cNvPr>
          <p:cNvCxnSpPr>
            <a:cxnSpLocks/>
          </p:cNvCxnSpPr>
          <p:nvPr/>
        </p:nvCxnSpPr>
        <p:spPr bwMode="auto">
          <a:xfrm>
            <a:off x="5548088" y="2974016"/>
            <a:ext cx="1604770" cy="175874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9" name="Group 29">
            <a:extLst>
              <a:ext uri="{FF2B5EF4-FFF2-40B4-BE49-F238E27FC236}">
                <a16:creationId xmlns:a16="http://schemas.microsoft.com/office/drawing/2014/main" id="{B8090006-490C-4D3D-B98F-C1B3462E0DC4}"/>
              </a:ext>
            </a:extLst>
          </p:cNvPr>
          <p:cNvGrpSpPr>
            <a:grpSpLocks/>
          </p:cNvGrpSpPr>
          <p:nvPr/>
        </p:nvGrpSpPr>
        <p:grpSpPr bwMode="auto">
          <a:xfrm>
            <a:off x="-3180" y="1066147"/>
            <a:ext cx="917591" cy="929993"/>
            <a:chOff x="2065" y="1551"/>
            <a:chExt cx="1628" cy="1988"/>
          </a:xfrm>
        </p:grpSpPr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B0CE1DD2-FE5D-473F-8F2F-87367C7E0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" y="1977"/>
              <a:ext cx="331" cy="334"/>
            </a:xfrm>
            <a:custGeom>
              <a:avLst/>
              <a:gdLst>
                <a:gd name="T0" fmla="*/ 255 w 331"/>
                <a:gd name="T1" fmla="*/ 212 h 334"/>
                <a:gd name="T2" fmla="*/ 284 w 331"/>
                <a:gd name="T3" fmla="*/ 141 h 334"/>
                <a:gd name="T4" fmla="*/ 279 w 331"/>
                <a:gd name="T5" fmla="*/ 85 h 334"/>
                <a:gd name="T6" fmla="*/ 270 w 331"/>
                <a:gd name="T7" fmla="*/ 38 h 334"/>
                <a:gd name="T8" fmla="*/ 227 w 331"/>
                <a:gd name="T9" fmla="*/ 5 h 334"/>
                <a:gd name="T10" fmla="*/ 166 w 331"/>
                <a:gd name="T11" fmla="*/ 0 h 334"/>
                <a:gd name="T12" fmla="*/ 118 w 331"/>
                <a:gd name="T13" fmla="*/ 5 h 334"/>
                <a:gd name="T14" fmla="*/ 47 w 331"/>
                <a:gd name="T15" fmla="*/ 47 h 334"/>
                <a:gd name="T16" fmla="*/ 14 w 331"/>
                <a:gd name="T17" fmla="*/ 113 h 334"/>
                <a:gd name="T18" fmla="*/ 0 w 331"/>
                <a:gd name="T19" fmla="*/ 193 h 334"/>
                <a:gd name="T20" fmla="*/ 14 w 331"/>
                <a:gd name="T21" fmla="*/ 282 h 334"/>
                <a:gd name="T22" fmla="*/ 43 w 331"/>
                <a:gd name="T23" fmla="*/ 315 h 334"/>
                <a:gd name="T24" fmla="*/ 95 w 331"/>
                <a:gd name="T25" fmla="*/ 334 h 334"/>
                <a:gd name="T26" fmla="*/ 147 w 331"/>
                <a:gd name="T27" fmla="*/ 329 h 334"/>
                <a:gd name="T28" fmla="*/ 203 w 331"/>
                <a:gd name="T29" fmla="*/ 306 h 334"/>
                <a:gd name="T30" fmla="*/ 241 w 331"/>
                <a:gd name="T31" fmla="*/ 273 h 334"/>
                <a:gd name="T32" fmla="*/ 303 w 331"/>
                <a:gd name="T33" fmla="*/ 325 h 334"/>
                <a:gd name="T34" fmla="*/ 331 w 331"/>
                <a:gd name="T35" fmla="*/ 325 h 334"/>
                <a:gd name="T36" fmla="*/ 331 w 331"/>
                <a:gd name="T37" fmla="*/ 296 h 334"/>
                <a:gd name="T38" fmla="*/ 317 w 331"/>
                <a:gd name="T39" fmla="*/ 273 h 334"/>
                <a:gd name="T40" fmla="*/ 255 w 331"/>
                <a:gd name="T41" fmla="*/ 212 h 33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31"/>
                <a:gd name="T64" fmla="*/ 0 h 334"/>
                <a:gd name="T65" fmla="*/ 331 w 331"/>
                <a:gd name="T66" fmla="*/ 334 h 33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31" h="334">
                  <a:moveTo>
                    <a:pt x="255" y="212"/>
                  </a:moveTo>
                  <a:lnTo>
                    <a:pt x="284" y="141"/>
                  </a:lnTo>
                  <a:lnTo>
                    <a:pt x="279" y="85"/>
                  </a:lnTo>
                  <a:lnTo>
                    <a:pt x="270" y="38"/>
                  </a:lnTo>
                  <a:lnTo>
                    <a:pt x="227" y="5"/>
                  </a:lnTo>
                  <a:lnTo>
                    <a:pt x="166" y="0"/>
                  </a:lnTo>
                  <a:lnTo>
                    <a:pt x="118" y="5"/>
                  </a:lnTo>
                  <a:lnTo>
                    <a:pt x="47" y="47"/>
                  </a:lnTo>
                  <a:lnTo>
                    <a:pt x="14" y="113"/>
                  </a:lnTo>
                  <a:lnTo>
                    <a:pt x="0" y="193"/>
                  </a:lnTo>
                  <a:lnTo>
                    <a:pt x="14" y="282"/>
                  </a:lnTo>
                  <a:lnTo>
                    <a:pt x="43" y="315"/>
                  </a:lnTo>
                  <a:lnTo>
                    <a:pt x="95" y="334"/>
                  </a:lnTo>
                  <a:lnTo>
                    <a:pt x="147" y="329"/>
                  </a:lnTo>
                  <a:lnTo>
                    <a:pt x="203" y="306"/>
                  </a:lnTo>
                  <a:lnTo>
                    <a:pt x="241" y="273"/>
                  </a:lnTo>
                  <a:lnTo>
                    <a:pt x="303" y="325"/>
                  </a:lnTo>
                  <a:lnTo>
                    <a:pt x="331" y="325"/>
                  </a:lnTo>
                  <a:lnTo>
                    <a:pt x="331" y="296"/>
                  </a:lnTo>
                  <a:lnTo>
                    <a:pt x="317" y="273"/>
                  </a:lnTo>
                  <a:lnTo>
                    <a:pt x="255" y="21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688D6BCB-E946-412A-94BD-48400F160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1" y="1929"/>
              <a:ext cx="303" cy="127"/>
            </a:xfrm>
            <a:custGeom>
              <a:avLst/>
              <a:gdLst>
                <a:gd name="T0" fmla="*/ 234 w 303"/>
                <a:gd name="T1" fmla="*/ 127 h 127"/>
                <a:gd name="T2" fmla="*/ 303 w 303"/>
                <a:gd name="T3" fmla="*/ 117 h 127"/>
                <a:gd name="T4" fmla="*/ 303 w 303"/>
                <a:gd name="T5" fmla="*/ 90 h 127"/>
                <a:gd name="T6" fmla="*/ 223 w 303"/>
                <a:gd name="T7" fmla="*/ 110 h 127"/>
                <a:gd name="T8" fmla="*/ 213 w 303"/>
                <a:gd name="T9" fmla="*/ 100 h 127"/>
                <a:gd name="T10" fmla="*/ 265 w 303"/>
                <a:gd name="T11" fmla="*/ 61 h 127"/>
                <a:gd name="T12" fmla="*/ 246 w 303"/>
                <a:gd name="T13" fmla="*/ 51 h 127"/>
                <a:gd name="T14" fmla="*/ 199 w 303"/>
                <a:gd name="T15" fmla="*/ 81 h 127"/>
                <a:gd name="T16" fmla="*/ 180 w 303"/>
                <a:gd name="T17" fmla="*/ 71 h 127"/>
                <a:gd name="T18" fmla="*/ 253 w 303"/>
                <a:gd name="T19" fmla="*/ 24 h 127"/>
                <a:gd name="T20" fmla="*/ 239 w 303"/>
                <a:gd name="T21" fmla="*/ 0 h 127"/>
                <a:gd name="T22" fmla="*/ 147 w 303"/>
                <a:gd name="T23" fmla="*/ 71 h 127"/>
                <a:gd name="T24" fmla="*/ 85 w 303"/>
                <a:gd name="T25" fmla="*/ 90 h 127"/>
                <a:gd name="T26" fmla="*/ 69 w 303"/>
                <a:gd name="T27" fmla="*/ 66 h 127"/>
                <a:gd name="T28" fmla="*/ 50 w 303"/>
                <a:gd name="T29" fmla="*/ 17 h 127"/>
                <a:gd name="T30" fmla="*/ 28 w 303"/>
                <a:gd name="T31" fmla="*/ 37 h 127"/>
                <a:gd name="T32" fmla="*/ 52 w 303"/>
                <a:gd name="T33" fmla="*/ 85 h 127"/>
                <a:gd name="T34" fmla="*/ 38 w 303"/>
                <a:gd name="T35" fmla="*/ 95 h 127"/>
                <a:gd name="T36" fmla="*/ 14 w 303"/>
                <a:gd name="T37" fmla="*/ 51 h 127"/>
                <a:gd name="T38" fmla="*/ 0 w 303"/>
                <a:gd name="T39" fmla="*/ 76 h 127"/>
                <a:gd name="T40" fmla="*/ 17 w 303"/>
                <a:gd name="T41" fmla="*/ 120 h 127"/>
                <a:gd name="T42" fmla="*/ 133 w 303"/>
                <a:gd name="T43" fmla="*/ 105 h 127"/>
                <a:gd name="T44" fmla="*/ 234 w 303"/>
                <a:gd name="T45" fmla="*/ 127 h 12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03"/>
                <a:gd name="T70" fmla="*/ 0 h 127"/>
                <a:gd name="T71" fmla="*/ 303 w 303"/>
                <a:gd name="T72" fmla="*/ 127 h 12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03" h="127">
                  <a:moveTo>
                    <a:pt x="234" y="127"/>
                  </a:moveTo>
                  <a:lnTo>
                    <a:pt x="303" y="117"/>
                  </a:lnTo>
                  <a:lnTo>
                    <a:pt x="303" y="90"/>
                  </a:lnTo>
                  <a:lnTo>
                    <a:pt x="223" y="110"/>
                  </a:lnTo>
                  <a:lnTo>
                    <a:pt x="213" y="100"/>
                  </a:lnTo>
                  <a:lnTo>
                    <a:pt x="265" y="61"/>
                  </a:lnTo>
                  <a:lnTo>
                    <a:pt x="246" y="51"/>
                  </a:lnTo>
                  <a:lnTo>
                    <a:pt x="199" y="81"/>
                  </a:lnTo>
                  <a:lnTo>
                    <a:pt x="180" y="71"/>
                  </a:lnTo>
                  <a:lnTo>
                    <a:pt x="253" y="24"/>
                  </a:lnTo>
                  <a:lnTo>
                    <a:pt x="239" y="0"/>
                  </a:lnTo>
                  <a:lnTo>
                    <a:pt x="147" y="71"/>
                  </a:lnTo>
                  <a:lnTo>
                    <a:pt x="85" y="90"/>
                  </a:lnTo>
                  <a:lnTo>
                    <a:pt x="69" y="66"/>
                  </a:lnTo>
                  <a:lnTo>
                    <a:pt x="50" y="17"/>
                  </a:lnTo>
                  <a:lnTo>
                    <a:pt x="28" y="37"/>
                  </a:lnTo>
                  <a:lnTo>
                    <a:pt x="52" y="85"/>
                  </a:lnTo>
                  <a:lnTo>
                    <a:pt x="38" y="95"/>
                  </a:lnTo>
                  <a:lnTo>
                    <a:pt x="14" y="51"/>
                  </a:lnTo>
                  <a:lnTo>
                    <a:pt x="0" y="76"/>
                  </a:lnTo>
                  <a:lnTo>
                    <a:pt x="17" y="120"/>
                  </a:lnTo>
                  <a:lnTo>
                    <a:pt x="133" y="105"/>
                  </a:lnTo>
                  <a:lnTo>
                    <a:pt x="234" y="127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C6C04481-93B8-4676-93DD-7B3C081C4A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0" y="1839"/>
              <a:ext cx="518" cy="632"/>
            </a:xfrm>
            <a:custGeom>
              <a:avLst/>
              <a:gdLst>
                <a:gd name="T0" fmla="*/ 14 w 518"/>
                <a:gd name="T1" fmla="*/ 623 h 632"/>
                <a:gd name="T2" fmla="*/ 0 w 518"/>
                <a:gd name="T3" fmla="*/ 595 h 632"/>
                <a:gd name="T4" fmla="*/ 9 w 518"/>
                <a:gd name="T5" fmla="*/ 567 h 632"/>
                <a:gd name="T6" fmla="*/ 42 w 518"/>
                <a:gd name="T7" fmla="*/ 539 h 632"/>
                <a:gd name="T8" fmla="*/ 126 w 518"/>
                <a:gd name="T9" fmla="*/ 525 h 632"/>
                <a:gd name="T10" fmla="*/ 233 w 518"/>
                <a:gd name="T11" fmla="*/ 534 h 632"/>
                <a:gd name="T12" fmla="*/ 369 w 518"/>
                <a:gd name="T13" fmla="*/ 516 h 632"/>
                <a:gd name="T14" fmla="*/ 453 w 518"/>
                <a:gd name="T15" fmla="*/ 474 h 632"/>
                <a:gd name="T16" fmla="*/ 471 w 518"/>
                <a:gd name="T17" fmla="*/ 451 h 632"/>
                <a:gd name="T18" fmla="*/ 457 w 518"/>
                <a:gd name="T19" fmla="*/ 390 h 632"/>
                <a:gd name="T20" fmla="*/ 420 w 518"/>
                <a:gd name="T21" fmla="*/ 256 h 632"/>
                <a:gd name="T22" fmla="*/ 364 w 518"/>
                <a:gd name="T23" fmla="*/ 177 h 632"/>
                <a:gd name="T24" fmla="*/ 327 w 518"/>
                <a:gd name="T25" fmla="*/ 153 h 632"/>
                <a:gd name="T26" fmla="*/ 322 w 518"/>
                <a:gd name="T27" fmla="*/ 130 h 632"/>
                <a:gd name="T28" fmla="*/ 341 w 518"/>
                <a:gd name="T29" fmla="*/ 121 h 632"/>
                <a:gd name="T30" fmla="*/ 355 w 518"/>
                <a:gd name="T31" fmla="*/ 98 h 632"/>
                <a:gd name="T32" fmla="*/ 327 w 518"/>
                <a:gd name="T33" fmla="*/ 65 h 632"/>
                <a:gd name="T34" fmla="*/ 294 w 518"/>
                <a:gd name="T35" fmla="*/ 70 h 632"/>
                <a:gd name="T36" fmla="*/ 275 w 518"/>
                <a:gd name="T37" fmla="*/ 46 h 632"/>
                <a:gd name="T38" fmla="*/ 299 w 518"/>
                <a:gd name="T39" fmla="*/ 14 h 632"/>
                <a:gd name="T40" fmla="*/ 341 w 518"/>
                <a:gd name="T41" fmla="*/ 0 h 632"/>
                <a:gd name="T42" fmla="*/ 392 w 518"/>
                <a:gd name="T43" fmla="*/ 14 h 632"/>
                <a:gd name="T44" fmla="*/ 411 w 518"/>
                <a:gd name="T45" fmla="*/ 60 h 632"/>
                <a:gd name="T46" fmla="*/ 406 w 518"/>
                <a:gd name="T47" fmla="*/ 121 h 632"/>
                <a:gd name="T48" fmla="*/ 373 w 518"/>
                <a:gd name="T49" fmla="*/ 144 h 632"/>
                <a:gd name="T50" fmla="*/ 411 w 518"/>
                <a:gd name="T51" fmla="*/ 181 h 632"/>
                <a:gd name="T52" fmla="*/ 457 w 518"/>
                <a:gd name="T53" fmla="*/ 237 h 632"/>
                <a:gd name="T54" fmla="*/ 485 w 518"/>
                <a:gd name="T55" fmla="*/ 339 h 632"/>
                <a:gd name="T56" fmla="*/ 518 w 518"/>
                <a:gd name="T57" fmla="*/ 455 h 632"/>
                <a:gd name="T58" fmla="*/ 518 w 518"/>
                <a:gd name="T59" fmla="*/ 502 h 632"/>
                <a:gd name="T60" fmla="*/ 504 w 518"/>
                <a:gd name="T61" fmla="*/ 511 h 632"/>
                <a:gd name="T62" fmla="*/ 420 w 518"/>
                <a:gd name="T63" fmla="*/ 548 h 632"/>
                <a:gd name="T64" fmla="*/ 322 w 518"/>
                <a:gd name="T65" fmla="*/ 576 h 632"/>
                <a:gd name="T66" fmla="*/ 154 w 518"/>
                <a:gd name="T67" fmla="*/ 599 h 632"/>
                <a:gd name="T68" fmla="*/ 56 w 518"/>
                <a:gd name="T69" fmla="*/ 632 h 632"/>
                <a:gd name="T70" fmla="*/ 14 w 518"/>
                <a:gd name="T71" fmla="*/ 623 h 6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18"/>
                <a:gd name="T109" fmla="*/ 0 h 632"/>
                <a:gd name="T110" fmla="*/ 518 w 518"/>
                <a:gd name="T111" fmla="*/ 632 h 6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18" h="632">
                  <a:moveTo>
                    <a:pt x="14" y="623"/>
                  </a:moveTo>
                  <a:lnTo>
                    <a:pt x="0" y="595"/>
                  </a:lnTo>
                  <a:lnTo>
                    <a:pt x="9" y="567"/>
                  </a:lnTo>
                  <a:lnTo>
                    <a:pt x="42" y="539"/>
                  </a:lnTo>
                  <a:lnTo>
                    <a:pt x="126" y="525"/>
                  </a:lnTo>
                  <a:lnTo>
                    <a:pt x="233" y="534"/>
                  </a:lnTo>
                  <a:lnTo>
                    <a:pt x="369" y="516"/>
                  </a:lnTo>
                  <a:lnTo>
                    <a:pt x="453" y="474"/>
                  </a:lnTo>
                  <a:lnTo>
                    <a:pt x="471" y="451"/>
                  </a:lnTo>
                  <a:lnTo>
                    <a:pt x="457" y="390"/>
                  </a:lnTo>
                  <a:lnTo>
                    <a:pt x="420" y="256"/>
                  </a:lnTo>
                  <a:lnTo>
                    <a:pt x="364" y="177"/>
                  </a:lnTo>
                  <a:lnTo>
                    <a:pt x="327" y="153"/>
                  </a:lnTo>
                  <a:lnTo>
                    <a:pt x="322" y="130"/>
                  </a:lnTo>
                  <a:lnTo>
                    <a:pt x="341" y="121"/>
                  </a:lnTo>
                  <a:lnTo>
                    <a:pt x="355" y="98"/>
                  </a:lnTo>
                  <a:lnTo>
                    <a:pt x="327" y="65"/>
                  </a:lnTo>
                  <a:lnTo>
                    <a:pt x="294" y="70"/>
                  </a:lnTo>
                  <a:lnTo>
                    <a:pt x="275" y="46"/>
                  </a:lnTo>
                  <a:lnTo>
                    <a:pt x="299" y="14"/>
                  </a:lnTo>
                  <a:lnTo>
                    <a:pt x="341" y="0"/>
                  </a:lnTo>
                  <a:lnTo>
                    <a:pt x="392" y="14"/>
                  </a:lnTo>
                  <a:lnTo>
                    <a:pt x="411" y="60"/>
                  </a:lnTo>
                  <a:lnTo>
                    <a:pt x="406" y="121"/>
                  </a:lnTo>
                  <a:lnTo>
                    <a:pt x="373" y="144"/>
                  </a:lnTo>
                  <a:lnTo>
                    <a:pt x="411" y="181"/>
                  </a:lnTo>
                  <a:lnTo>
                    <a:pt x="457" y="237"/>
                  </a:lnTo>
                  <a:lnTo>
                    <a:pt x="485" y="339"/>
                  </a:lnTo>
                  <a:lnTo>
                    <a:pt x="518" y="455"/>
                  </a:lnTo>
                  <a:lnTo>
                    <a:pt x="518" y="502"/>
                  </a:lnTo>
                  <a:lnTo>
                    <a:pt x="504" y="511"/>
                  </a:lnTo>
                  <a:lnTo>
                    <a:pt x="420" y="548"/>
                  </a:lnTo>
                  <a:lnTo>
                    <a:pt x="322" y="576"/>
                  </a:lnTo>
                  <a:lnTo>
                    <a:pt x="154" y="599"/>
                  </a:lnTo>
                  <a:lnTo>
                    <a:pt x="56" y="632"/>
                  </a:lnTo>
                  <a:lnTo>
                    <a:pt x="14" y="6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8A01E9B-7980-4132-99CD-5522108DC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9" y="2046"/>
              <a:ext cx="47" cy="86"/>
            </a:xfrm>
            <a:custGeom>
              <a:avLst/>
              <a:gdLst>
                <a:gd name="T0" fmla="*/ 10 w 47"/>
                <a:gd name="T1" fmla="*/ 32 h 86"/>
                <a:gd name="T2" fmla="*/ 28 w 47"/>
                <a:gd name="T3" fmla="*/ 75 h 86"/>
                <a:gd name="T4" fmla="*/ 35 w 47"/>
                <a:gd name="T5" fmla="*/ 86 h 86"/>
                <a:gd name="T6" fmla="*/ 43 w 47"/>
                <a:gd name="T7" fmla="*/ 85 h 86"/>
                <a:gd name="T8" fmla="*/ 47 w 47"/>
                <a:gd name="T9" fmla="*/ 73 h 86"/>
                <a:gd name="T10" fmla="*/ 1 w 47"/>
                <a:gd name="T11" fmla="*/ 0 h 86"/>
                <a:gd name="T12" fmla="*/ 0 w 47"/>
                <a:gd name="T13" fmla="*/ 15 h 86"/>
                <a:gd name="T14" fmla="*/ 10 w 47"/>
                <a:gd name="T15" fmla="*/ 32 h 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86"/>
                <a:gd name="T26" fmla="*/ 47 w 47"/>
                <a:gd name="T27" fmla="*/ 86 h 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86">
                  <a:moveTo>
                    <a:pt x="10" y="32"/>
                  </a:moveTo>
                  <a:lnTo>
                    <a:pt x="28" y="75"/>
                  </a:lnTo>
                  <a:lnTo>
                    <a:pt x="35" y="86"/>
                  </a:lnTo>
                  <a:lnTo>
                    <a:pt x="43" y="85"/>
                  </a:lnTo>
                  <a:lnTo>
                    <a:pt x="47" y="73"/>
                  </a:lnTo>
                  <a:lnTo>
                    <a:pt x="1" y="0"/>
                  </a:lnTo>
                  <a:lnTo>
                    <a:pt x="0" y="15"/>
                  </a:lnTo>
                  <a:lnTo>
                    <a:pt x="10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28B8A0DA-EDBE-4F7D-B03F-0AE53E962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2" y="1561"/>
              <a:ext cx="551" cy="452"/>
            </a:xfrm>
            <a:custGeom>
              <a:avLst/>
              <a:gdLst>
                <a:gd name="T0" fmla="*/ 93 w 551"/>
                <a:gd name="T1" fmla="*/ 345 h 452"/>
                <a:gd name="T2" fmla="*/ 0 w 551"/>
                <a:gd name="T3" fmla="*/ 373 h 452"/>
                <a:gd name="T4" fmla="*/ 9 w 551"/>
                <a:gd name="T5" fmla="*/ 410 h 452"/>
                <a:gd name="T6" fmla="*/ 140 w 551"/>
                <a:gd name="T7" fmla="*/ 345 h 452"/>
                <a:gd name="T8" fmla="*/ 9 w 551"/>
                <a:gd name="T9" fmla="*/ 429 h 452"/>
                <a:gd name="T10" fmla="*/ 23 w 551"/>
                <a:gd name="T11" fmla="*/ 452 h 452"/>
                <a:gd name="T12" fmla="*/ 121 w 551"/>
                <a:gd name="T13" fmla="*/ 382 h 452"/>
                <a:gd name="T14" fmla="*/ 196 w 551"/>
                <a:gd name="T15" fmla="*/ 345 h 452"/>
                <a:gd name="T16" fmla="*/ 313 w 551"/>
                <a:gd name="T17" fmla="*/ 312 h 452"/>
                <a:gd name="T18" fmla="*/ 434 w 551"/>
                <a:gd name="T19" fmla="*/ 312 h 452"/>
                <a:gd name="T20" fmla="*/ 546 w 551"/>
                <a:gd name="T21" fmla="*/ 308 h 452"/>
                <a:gd name="T22" fmla="*/ 551 w 551"/>
                <a:gd name="T23" fmla="*/ 275 h 452"/>
                <a:gd name="T24" fmla="*/ 430 w 551"/>
                <a:gd name="T25" fmla="*/ 284 h 452"/>
                <a:gd name="T26" fmla="*/ 313 w 551"/>
                <a:gd name="T27" fmla="*/ 294 h 452"/>
                <a:gd name="T28" fmla="*/ 196 w 551"/>
                <a:gd name="T29" fmla="*/ 322 h 452"/>
                <a:gd name="T30" fmla="*/ 177 w 551"/>
                <a:gd name="T31" fmla="*/ 326 h 452"/>
                <a:gd name="T32" fmla="*/ 313 w 551"/>
                <a:gd name="T33" fmla="*/ 261 h 452"/>
                <a:gd name="T34" fmla="*/ 448 w 551"/>
                <a:gd name="T35" fmla="*/ 172 h 452"/>
                <a:gd name="T36" fmla="*/ 453 w 551"/>
                <a:gd name="T37" fmla="*/ 140 h 452"/>
                <a:gd name="T38" fmla="*/ 350 w 551"/>
                <a:gd name="T39" fmla="*/ 210 h 452"/>
                <a:gd name="T40" fmla="*/ 224 w 551"/>
                <a:gd name="T41" fmla="*/ 284 h 452"/>
                <a:gd name="T42" fmla="*/ 168 w 551"/>
                <a:gd name="T43" fmla="*/ 303 h 452"/>
                <a:gd name="T44" fmla="*/ 271 w 551"/>
                <a:gd name="T45" fmla="*/ 224 h 452"/>
                <a:gd name="T46" fmla="*/ 332 w 551"/>
                <a:gd name="T47" fmla="*/ 135 h 452"/>
                <a:gd name="T48" fmla="*/ 360 w 551"/>
                <a:gd name="T49" fmla="*/ 47 h 452"/>
                <a:gd name="T50" fmla="*/ 332 w 551"/>
                <a:gd name="T51" fmla="*/ 0 h 452"/>
                <a:gd name="T52" fmla="*/ 318 w 551"/>
                <a:gd name="T53" fmla="*/ 103 h 452"/>
                <a:gd name="T54" fmla="*/ 266 w 551"/>
                <a:gd name="T55" fmla="*/ 196 h 452"/>
                <a:gd name="T56" fmla="*/ 191 w 551"/>
                <a:gd name="T57" fmla="*/ 256 h 452"/>
                <a:gd name="T58" fmla="*/ 93 w 551"/>
                <a:gd name="T59" fmla="*/ 345 h 45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1"/>
                <a:gd name="T91" fmla="*/ 0 h 452"/>
                <a:gd name="T92" fmla="*/ 551 w 551"/>
                <a:gd name="T93" fmla="*/ 452 h 45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1" h="452">
                  <a:moveTo>
                    <a:pt x="93" y="345"/>
                  </a:moveTo>
                  <a:lnTo>
                    <a:pt x="0" y="373"/>
                  </a:lnTo>
                  <a:lnTo>
                    <a:pt x="9" y="410"/>
                  </a:lnTo>
                  <a:lnTo>
                    <a:pt x="140" y="345"/>
                  </a:lnTo>
                  <a:lnTo>
                    <a:pt x="9" y="429"/>
                  </a:lnTo>
                  <a:lnTo>
                    <a:pt x="23" y="452"/>
                  </a:lnTo>
                  <a:lnTo>
                    <a:pt x="121" y="382"/>
                  </a:lnTo>
                  <a:lnTo>
                    <a:pt x="196" y="345"/>
                  </a:lnTo>
                  <a:lnTo>
                    <a:pt x="313" y="312"/>
                  </a:lnTo>
                  <a:lnTo>
                    <a:pt x="434" y="312"/>
                  </a:lnTo>
                  <a:lnTo>
                    <a:pt x="546" y="308"/>
                  </a:lnTo>
                  <a:lnTo>
                    <a:pt x="551" y="275"/>
                  </a:lnTo>
                  <a:lnTo>
                    <a:pt x="430" y="284"/>
                  </a:lnTo>
                  <a:lnTo>
                    <a:pt x="313" y="294"/>
                  </a:lnTo>
                  <a:lnTo>
                    <a:pt x="196" y="322"/>
                  </a:lnTo>
                  <a:lnTo>
                    <a:pt x="177" y="326"/>
                  </a:lnTo>
                  <a:lnTo>
                    <a:pt x="313" y="261"/>
                  </a:lnTo>
                  <a:lnTo>
                    <a:pt x="448" y="172"/>
                  </a:lnTo>
                  <a:lnTo>
                    <a:pt x="453" y="140"/>
                  </a:lnTo>
                  <a:lnTo>
                    <a:pt x="350" y="210"/>
                  </a:lnTo>
                  <a:lnTo>
                    <a:pt x="224" y="284"/>
                  </a:lnTo>
                  <a:lnTo>
                    <a:pt x="168" y="303"/>
                  </a:lnTo>
                  <a:lnTo>
                    <a:pt x="271" y="224"/>
                  </a:lnTo>
                  <a:lnTo>
                    <a:pt x="332" y="135"/>
                  </a:lnTo>
                  <a:lnTo>
                    <a:pt x="360" y="47"/>
                  </a:lnTo>
                  <a:lnTo>
                    <a:pt x="332" y="0"/>
                  </a:lnTo>
                  <a:lnTo>
                    <a:pt x="318" y="103"/>
                  </a:lnTo>
                  <a:lnTo>
                    <a:pt x="266" y="196"/>
                  </a:lnTo>
                  <a:lnTo>
                    <a:pt x="191" y="256"/>
                  </a:lnTo>
                  <a:lnTo>
                    <a:pt x="93" y="345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573A60A-B922-466F-B28D-F3E74BBBE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056"/>
              <a:ext cx="31" cy="92"/>
            </a:xfrm>
            <a:custGeom>
              <a:avLst/>
              <a:gdLst>
                <a:gd name="T0" fmla="*/ 16 w 31"/>
                <a:gd name="T1" fmla="*/ 32 h 92"/>
                <a:gd name="T2" fmla="*/ 6 w 31"/>
                <a:gd name="T3" fmla="*/ 77 h 92"/>
                <a:gd name="T4" fmla="*/ 0 w 31"/>
                <a:gd name="T5" fmla="*/ 87 h 92"/>
                <a:gd name="T6" fmla="*/ 9 w 31"/>
                <a:gd name="T7" fmla="*/ 92 h 92"/>
                <a:gd name="T8" fmla="*/ 22 w 31"/>
                <a:gd name="T9" fmla="*/ 85 h 92"/>
                <a:gd name="T10" fmla="*/ 31 w 31"/>
                <a:gd name="T11" fmla="*/ 0 h 92"/>
                <a:gd name="T12" fmla="*/ 19 w 31"/>
                <a:gd name="T13" fmla="*/ 12 h 92"/>
                <a:gd name="T14" fmla="*/ 16 w 31"/>
                <a:gd name="T15" fmla="*/ 3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1"/>
                <a:gd name="T25" fmla="*/ 0 h 92"/>
                <a:gd name="T26" fmla="*/ 31 w 31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1" h="92">
                  <a:moveTo>
                    <a:pt x="16" y="32"/>
                  </a:moveTo>
                  <a:lnTo>
                    <a:pt x="6" y="77"/>
                  </a:lnTo>
                  <a:lnTo>
                    <a:pt x="0" y="87"/>
                  </a:lnTo>
                  <a:lnTo>
                    <a:pt x="9" y="92"/>
                  </a:lnTo>
                  <a:lnTo>
                    <a:pt x="22" y="85"/>
                  </a:lnTo>
                  <a:lnTo>
                    <a:pt x="31" y="0"/>
                  </a:lnTo>
                  <a:lnTo>
                    <a:pt x="19" y="12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D92227A3-2F51-491A-A0BE-83E350523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1812"/>
              <a:ext cx="27" cy="92"/>
            </a:xfrm>
            <a:custGeom>
              <a:avLst/>
              <a:gdLst>
                <a:gd name="T0" fmla="*/ 17 w 27"/>
                <a:gd name="T1" fmla="*/ 62 h 92"/>
                <a:gd name="T2" fmla="*/ 7 w 27"/>
                <a:gd name="T3" fmla="*/ 17 h 92"/>
                <a:gd name="T4" fmla="*/ 0 w 27"/>
                <a:gd name="T5" fmla="*/ 5 h 92"/>
                <a:gd name="T6" fmla="*/ 14 w 27"/>
                <a:gd name="T7" fmla="*/ 0 h 92"/>
                <a:gd name="T8" fmla="*/ 27 w 27"/>
                <a:gd name="T9" fmla="*/ 7 h 92"/>
                <a:gd name="T10" fmla="*/ 24 w 27"/>
                <a:gd name="T11" fmla="*/ 92 h 92"/>
                <a:gd name="T12" fmla="*/ 14 w 27"/>
                <a:gd name="T13" fmla="*/ 80 h 92"/>
                <a:gd name="T14" fmla="*/ 17 w 27"/>
                <a:gd name="T15" fmla="*/ 62 h 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7"/>
                <a:gd name="T25" fmla="*/ 0 h 92"/>
                <a:gd name="T26" fmla="*/ 27 w 27"/>
                <a:gd name="T27" fmla="*/ 92 h 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7" h="92">
                  <a:moveTo>
                    <a:pt x="17" y="62"/>
                  </a:moveTo>
                  <a:lnTo>
                    <a:pt x="7" y="17"/>
                  </a:lnTo>
                  <a:lnTo>
                    <a:pt x="0" y="5"/>
                  </a:lnTo>
                  <a:lnTo>
                    <a:pt x="14" y="0"/>
                  </a:lnTo>
                  <a:lnTo>
                    <a:pt x="27" y="7"/>
                  </a:lnTo>
                  <a:lnTo>
                    <a:pt x="24" y="92"/>
                  </a:lnTo>
                  <a:lnTo>
                    <a:pt x="14" y="80"/>
                  </a:lnTo>
                  <a:lnTo>
                    <a:pt x="17" y="6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CC1AB69-9888-490C-8656-069DDF407E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" y="1831"/>
              <a:ext cx="66" cy="73"/>
            </a:xfrm>
            <a:custGeom>
              <a:avLst/>
              <a:gdLst>
                <a:gd name="T0" fmla="*/ 40 w 66"/>
                <a:gd name="T1" fmla="*/ 50 h 73"/>
                <a:gd name="T2" fmla="*/ 8 w 66"/>
                <a:gd name="T3" fmla="*/ 15 h 73"/>
                <a:gd name="T4" fmla="*/ 0 w 66"/>
                <a:gd name="T5" fmla="*/ 8 h 73"/>
                <a:gd name="T6" fmla="*/ 3 w 66"/>
                <a:gd name="T7" fmla="*/ 0 h 73"/>
                <a:gd name="T8" fmla="*/ 18 w 66"/>
                <a:gd name="T9" fmla="*/ 3 h 73"/>
                <a:gd name="T10" fmla="*/ 66 w 66"/>
                <a:gd name="T11" fmla="*/ 73 h 73"/>
                <a:gd name="T12" fmla="*/ 53 w 66"/>
                <a:gd name="T13" fmla="*/ 68 h 73"/>
                <a:gd name="T14" fmla="*/ 40 w 66"/>
                <a:gd name="T15" fmla="*/ 5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6"/>
                <a:gd name="T25" fmla="*/ 0 h 73"/>
                <a:gd name="T26" fmla="*/ 66 w 66"/>
                <a:gd name="T27" fmla="*/ 73 h 7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6" h="73">
                  <a:moveTo>
                    <a:pt x="40" y="50"/>
                  </a:moveTo>
                  <a:lnTo>
                    <a:pt x="8" y="15"/>
                  </a:lnTo>
                  <a:lnTo>
                    <a:pt x="0" y="8"/>
                  </a:lnTo>
                  <a:lnTo>
                    <a:pt x="3" y="0"/>
                  </a:lnTo>
                  <a:lnTo>
                    <a:pt x="18" y="3"/>
                  </a:lnTo>
                  <a:lnTo>
                    <a:pt x="66" y="73"/>
                  </a:lnTo>
                  <a:lnTo>
                    <a:pt x="53" y="68"/>
                  </a:lnTo>
                  <a:lnTo>
                    <a:pt x="40" y="50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F2083272-A545-4F42-9781-734387034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0" y="1819"/>
              <a:ext cx="421" cy="670"/>
            </a:xfrm>
            <a:custGeom>
              <a:avLst/>
              <a:gdLst>
                <a:gd name="T0" fmla="*/ 64 w 421"/>
                <a:gd name="T1" fmla="*/ 299 h 670"/>
                <a:gd name="T2" fmla="*/ 191 w 421"/>
                <a:gd name="T3" fmla="*/ 378 h 670"/>
                <a:gd name="T4" fmla="*/ 308 w 421"/>
                <a:gd name="T5" fmla="*/ 468 h 670"/>
                <a:gd name="T6" fmla="*/ 393 w 421"/>
                <a:gd name="T7" fmla="*/ 563 h 670"/>
                <a:gd name="T8" fmla="*/ 421 w 421"/>
                <a:gd name="T9" fmla="*/ 607 h 670"/>
                <a:gd name="T10" fmla="*/ 414 w 421"/>
                <a:gd name="T11" fmla="*/ 649 h 670"/>
                <a:gd name="T12" fmla="*/ 386 w 421"/>
                <a:gd name="T13" fmla="*/ 670 h 670"/>
                <a:gd name="T14" fmla="*/ 332 w 421"/>
                <a:gd name="T15" fmla="*/ 670 h 670"/>
                <a:gd name="T16" fmla="*/ 294 w 421"/>
                <a:gd name="T17" fmla="*/ 591 h 670"/>
                <a:gd name="T18" fmla="*/ 233 w 421"/>
                <a:gd name="T19" fmla="*/ 503 h 670"/>
                <a:gd name="T20" fmla="*/ 148 w 421"/>
                <a:gd name="T21" fmla="*/ 427 h 670"/>
                <a:gd name="T22" fmla="*/ 61 w 421"/>
                <a:gd name="T23" fmla="*/ 348 h 670"/>
                <a:gd name="T24" fmla="*/ 5 w 421"/>
                <a:gd name="T25" fmla="*/ 313 h 670"/>
                <a:gd name="T26" fmla="*/ 0 w 421"/>
                <a:gd name="T27" fmla="*/ 287 h 670"/>
                <a:gd name="T28" fmla="*/ 28 w 421"/>
                <a:gd name="T29" fmla="*/ 230 h 670"/>
                <a:gd name="T30" fmla="*/ 96 w 421"/>
                <a:gd name="T31" fmla="*/ 155 h 670"/>
                <a:gd name="T32" fmla="*/ 202 w 421"/>
                <a:gd name="T33" fmla="*/ 104 h 670"/>
                <a:gd name="T34" fmla="*/ 289 w 421"/>
                <a:gd name="T35" fmla="*/ 83 h 670"/>
                <a:gd name="T36" fmla="*/ 289 w 421"/>
                <a:gd name="T37" fmla="*/ 37 h 670"/>
                <a:gd name="T38" fmla="*/ 346 w 421"/>
                <a:gd name="T39" fmla="*/ 0 h 670"/>
                <a:gd name="T40" fmla="*/ 395 w 421"/>
                <a:gd name="T41" fmla="*/ 0 h 670"/>
                <a:gd name="T42" fmla="*/ 402 w 421"/>
                <a:gd name="T43" fmla="*/ 21 h 670"/>
                <a:gd name="T44" fmla="*/ 381 w 421"/>
                <a:gd name="T45" fmla="*/ 42 h 670"/>
                <a:gd name="T46" fmla="*/ 346 w 421"/>
                <a:gd name="T47" fmla="*/ 42 h 670"/>
                <a:gd name="T48" fmla="*/ 332 w 421"/>
                <a:gd name="T49" fmla="*/ 72 h 670"/>
                <a:gd name="T50" fmla="*/ 329 w 421"/>
                <a:gd name="T51" fmla="*/ 121 h 670"/>
                <a:gd name="T52" fmla="*/ 303 w 421"/>
                <a:gd name="T53" fmla="*/ 121 h 670"/>
                <a:gd name="T54" fmla="*/ 273 w 421"/>
                <a:gd name="T55" fmla="*/ 118 h 670"/>
                <a:gd name="T56" fmla="*/ 202 w 421"/>
                <a:gd name="T57" fmla="*/ 141 h 670"/>
                <a:gd name="T58" fmla="*/ 132 w 421"/>
                <a:gd name="T59" fmla="*/ 183 h 670"/>
                <a:gd name="T60" fmla="*/ 82 w 421"/>
                <a:gd name="T61" fmla="*/ 239 h 670"/>
                <a:gd name="T62" fmla="*/ 64 w 421"/>
                <a:gd name="T63" fmla="*/ 299 h 67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21"/>
                <a:gd name="T97" fmla="*/ 0 h 670"/>
                <a:gd name="T98" fmla="*/ 421 w 421"/>
                <a:gd name="T99" fmla="*/ 670 h 67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21" h="670">
                  <a:moveTo>
                    <a:pt x="64" y="299"/>
                  </a:moveTo>
                  <a:lnTo>
                    <a:pt x="191" y="378"/>
                  </a:lnTo>
                  <a:lnTo>
                    <a:pt x="308" y="468"/>
                  </a:lnTo>
                  <a:lnTo>
                    <a:pt x="393" y="563"/>
                  </a:lnTo>
                  <a:lnTo>
                    <a:pt x="421" y="607"/>
                  </a:lnTo>
                  <a:lnTo>
                    <a:pt x="414" y="649"/>
                  </a:lnTo>
                  <a:lnTo>
                    <a:pt x="386" y="670"/>
                  </a:lnTo>
                  <a:lnTo>
                    <a:pt x="332" y="670"/>
                  </a:lnTo>
                  <a:lnTo>
                    <a:pt x="294" y="591"/>
                  </a:lnTo>
                  <a:lnTo>
                    <a:pt x="233" y="503"/>
                  </a:lnTo>
                  <a:lnTo>
                    <a:pt x="148" y="427"/>
                  </a:lnTo>
                  <a:lnTo>
                    <a:pt x="61" y="348"/>
                  </a:lnTo>
                  <a:lnTo>
                    <a:pt x="5" y="313"/>
                  </a:lnTo>
                  <a:lnTo>
                    <a:pt x="0" y="287"/>
                  </a:lnTo>
                  <a:lnTo>
                    <a:pt x="28" y="230"/>
                  </a:lnTo>
                  <a:lnTo>
                    <a:pt x="96" y="155"/>
                  </a:lnTo>
                  <a:lnTo>
                    <a:pt x="202" y="104"/>
                  </a:lnTo>
                  <a:lnTo>
                    <a:pt x="289" y="83"/>
                  </a:lnTo>
                  <a:lnTo>
                    <a:pt x="289" y="37"/>
                  </a:lnTo>
                  <a:lnTo>
                    <a:pt x="346" y="0"/>
                  </a:lnTo>
                  <a:lnTo>
                    <a:pt x="395" y="0"/>
                  </a:lnTo>
                  <a:lnTo>
                    <a:pt x="402" y="21"/>
                  </a:lnTo>
                  <a:lnTo>
                    <a:pt x="381" y="42"/>
                  </a:lnTo>
                  <a:lnTo>
                    <a:pt x="346" y="42"/>
                  </a:lnTo>
                  <a:lnTo>
                    <a:pt x="332" y="72"/>
                  </a:lnTo>
                  <a:lnTo>
                    <a:pt x="329" y="121"/>
                  </a:lnTo>
                  <a:lnTo>
                    <a:pt x="303" y="121"/>
                  </a:lnTo>
                  <a:lnTo>
                    <a:pt x="273" y="118"/>
                  </a:lnTo>
                  <a:lnTo>
                    <a:pt x="202" y="141"/>
                  </a:lnTo>
                  <a:lnTo>
                    <a:pt x="132" y="183"/>
                  </a:lnTo>
                  <a:lnTo>
                    <a:pt x="82" y="239"/>
                  </a:lnTo>
                  <a:lnTo>
                    <a:pt x="64" y="29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A090374B-C212-405C-899F-A48D05C16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551"/>
              <a:ext cx="346" cy="396"/>
            </a:xfrm>
            <a:custGeom>
              <a:avLst/>
              <a:gdLst>
                <a:gd name="T0" fmla="*/ 292 w 346"/>
                <a:gd name="T1" fmla="*/ 288 h 396"/>
                <a:gd name="T2" fmla="*/ 346 w 346"/>
                <a:gd name="T3" fmla="*/ 340 h 396"/>
                <a:gd name="T4" fmla="*/ 334 w 346"/>
                <a:gd name="T5" fmla="*/ 359 h 396"/>
                <a:gd name="T6" fmla="*/ 278 w 346"/>
                <a:gd name="T7" fmla="*/ 312 h 396"/>
                <a:gd name="T8" fmla="*/ 271 w 346"/>
                <a:gd name="T9" fmla="*/ 316 h 396"/>
                <a:gd name="T10" fmla="*/ 318 w 346"/>
                <a:gd name="T11" fmla="*/ 375 h 396"/>
                <a:gd name="T12" fmla="*/ 304 w 346"/>
                <a:gd name="T13" fmla="*/ 396 h 396"/>
                <a:gd name="T14" fmla="*/ 254 w 346"/>
                <a:gd name="T15" fmla="*/ 333 h 396"/>
                <a:gd name="T16" fmla="*/ 214 w 346"/>
                <a:gd name="T17" fmla="*/ 309 h 396"/>
                <a:gd name="T18" fmla="*/ 108 w 346"/>
                <a:gd name="T19" fmla="*/ 260 h 396"/>
                <a:gd name="T20" fmla="*/ 52 w 346"/>
                <a:gd name="T21" fmla="*/ 246 h 396"/>
                <a:gd name="T22" fmla="*/ 49 w 346"/>
                <a:gd name="T23" fmla="*/ 218 h 396"/>
                <a:gd name="T24" fmla="*/ 141 w 346"/>
                <a:gd name="T25" fmla="*/ 241 h 396"/>
                <a:gd name="T26" fmla="*/ 221 w 346"/>
                <a:gd name="T27" fmla="*/ 281 h 396"/>
                <a:gd name="T28" fmla="*/ 247 w 346"/>
                <a:gd name="T29" fmla="*/ 302 h 396"/>
                <a:gd name="T30" fmla="*/ 179 w 346"/>
                <a:gd name="T31" fmla="*/ 232 h 396"/>
                <a:gd name="T32" fmla="*/ 64 w 346"/>
                <a:gd name="T33" fmla="*/ 162 h 396"/>
                <a:gd name="T34" fmla="*/ 0 w 346"/>
                <a:gd name="T35" fmla="*/ 129 h 396"/>
                <a:gd name="T36" fmla="*/ 7 w 346"/>
                <a:gd name="T37" fmla="*/ 108 h 396"/>
                <a:gd name="T38" fmla="*/ 56 w 346"/>
                <a:gd name="T39" fmla="*/ 129 h 396"/>
                <a:gd name="T40" fmla="*/ 148 w 346"/>
                <a:gd name="T41" fmla="*/ 183 h 396"/>
                <a:gd name="T42" fmla="*/ 219 w 346"/>
                <a:gd name="T43" fmla="*/ 232 h 396"/>
                <a:gd name="T44" fmla="*/ 268 w 346"/>
                <a:gd name="T45" fmla="*/ 284 h 396"/>
                <a:gd name="T46" fmla="*/ 193 w 346"/>
                <a:gd name="T47" fmla="*/ 176 h 396"/>
                <a:gd name="T48" fmla="*/ 141 w 346"/>
                <a:gd name="T49" fmla="*/ 84 h 396"/>
                <a:gd name="T50" fmla="*/ 122 w 346"/>
                <a:gd name="T51" fmla="*/ 0 h 396"/>
                <a:gd name="T52" fmla="*/ 148 w 346"/>
                <a:gd name="T53" fmla="*/ 0 h 396"/>
                <a:gd name="T54" fmla="*/ 165 w 346"/>
                <a:gd name="T55" fmla="*/ 73 h 396"/>
                <a:gd name="T56" fmla="*/ 226 w 346"/>
                <a:gd name="T57" fmla="*/ 178 h 396"/>
                <a:gd name="T58" fmla="*/ 268 w 346"/>
                <a:gd name="T59" fmla="*/ 246 h 396"/>
                <a:gd name="T60" fmla="*/ 292 w 346"/>
                <a:gd name="T61" fmla="*/ 288 h 39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46"/>
                <a:gd name="T94" fmla="*/ 0 h 396"/>
                <a:gd name="T95" fmla="*/ 346 w 346"/>
                <a:gd name="T96" fmla="*/ 396 h 39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46" h="396">
                  <a:moveTo>
                    <a:pt x="292" y="288"/>
                  </a:moveTo>
                  <a:lnTo>
                    <a:pt x="346" y="340"/>
                  </a:lnTo>
                  <a:lnTo>
                    <a:pt x="334" y="359"/>
                  </a:lnTo>
                  <a:lnTo>
                    <a:pt x="278" y="312"/>
                  </a:lnTo>
                  <a:lnTo>
                    <a:pt x="271" y="316"/>
                  </a:lnTo>
                  <a:lnTo>
                    <a:pt x="318" y="375"/>
                  </a:lnTo>
                  <a:lnTo>
                    <a:pt x="304" y="396"/>
                  </a:lnTo>
                  <a:lnTo>
                    <a:pt x="254" y="333"/>
                  </a:lnTo>
                  <a:lnTo>
                    <a:pt x="214" y="309"/>
                  </a:lnTo>
                  <a:lnTo>
                    <a:pt x="108" y="260"/>
                  </a:lnTo>
                  <a:lnTo>
                    <a:pt x="52" y="246"/>
                  </a:lnTo>
                  <a:lnTo>
                    <a:pt x="49" y="218"/>
                  </a:lnTo>
                  <a:lnTo>
                    <a:pt x="141" y="241"/>
                  </a:lnTo>
                  <a:lnTo>
                    <a:pt x="221" y="281"/>
                  </a:lnTo>
                  <a:lnTo>
                    <a:pt x="247" y="302"/>
                  </a:lnTo>
                  <a:lnTo>
                    <a:pt x="179" y="232"/>
                  </a:lnTo>
                  <a:lnTo>
                    <a:pt x="64" y="162"/>
                  </a:lnTo>
                  <a:lnTo>
                    <a:pt x="0" y="129"/>
                  </a:lnTo>
                  <a:lnTo>
                    <a:pt x="7" y="108"/>
                  </a:lnTo>
                  <a:lnTo>
                    <a:pt x="56" y="129"/>
                  </a:lnTo>
                  <a:lnTo>
                    <a:pt x="148" y="183"/>
                  </a:lnTo>
                  <a:lnTo>
                    <a:pt x="219" y="232"/>
                  </a:lnTo>
                  <a:lnTo>
                    <a:pt x="268" y="284"/>
                  </a:lnTo>
                  <a:lnTo>
                    <a:pt x="193" y="176"/>
                  </a:lnTo>
                  <a:lnTo>
                    <a:pt x="141" y="84"/>
                  </a:lnTo>
                  <a:lnTo>
                    <a:pt x="122" y="0"/>
                  </a:lnTo>
                  <a:lnTo>
                    <a:pt x="148" y="0"/>
                  </a:lnTo>
                  <a:lnTo>
                    <a:pt x="165" y="73"/>
                  </a:lnTo>
                  <a:lnTo>
                    <a:pt x="226" y="178"/>
                  </a:lnTo>
                  <a:lnTo>
                    <a:pt x="268" y="246"/>
                  </a:lnTo>
                  <a:lnTo>
                    <a:pt x="292" y="28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3E242E38-1A0D-4198-8730-C703C6B17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0" y="1821"/>
              <a:ext cx="67" cy="75"/>
            </a:xfrm>
            <a:custGeom>
              <a:avLst/>
              <a:gdLst>
                <a:gd name="T0" fmla="*/ 21 w 67"/>
                <a:gd name="T1" fmla="*/ 52 h 75"/>
                <a:gd name="T2" fmla="*/ 49 w 67"/>
                <a:gd name="T3" fmla="*/ 16 h 75"/>
                <a:gd name="T4" fmla="*/ 54 w 67"/>
                <a:gd name="T5" fmla="*/ 0 h 75"/>
                <a:gd name="T6" fmla="*/ 64 w 67"/>
                <a:gd name="T7" fmla="*/ 5 h 75"/>
                <a:gd name="T8" fmla="*/ 67 w 67"/>
                <a:gd name="T9" fmla="*/ 18 h 75"/>
                <a:gd name="T10" fmla="*/ 0 w 67"/>
                <a:gd name="T11" fmla="*/ 75 h 75"/>
                <a:gd name="T12" fmla="*/ 5 w 67"/>
                <a:gd name="T13" fmla="*/ 59 h 75"/>
                <a:gd name="T14" fmla="*/ 21 w 67"/>
                <a:gd name="T15" fmla="*/ 52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75"/>
                <a:gd name="T26" fmla="*/ 67 w 67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75">
                  <a:moveTo>
                    <a:pt x="21" y="52"/>
                  </a:moveTo>
                  <a:lnTo>
                    <a:pt x="49" y="16"/>
                  </a:lnTo>
                  <a:lnTo>
                    <a:pt x="54" y="0"/>
                  </a:lnTo>
                  <a:lnTo>
                    <a:pt x="64" y="5"/>
                  </a:lnTo>
                  <a:lnTo>
                    <a:pt x="67" y="18"/>
                  </a:lnTo>
                  <a:lnTo>
                    <a:pt x="0" y="75"/>
                  </a:lnTo>
                  <a:lnTo>
                    <a:pt x="5" y="59"/>
                  </a:lnTo>
                  <a:lnTo>
                    <a:pt x="21" y="52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65838F2-A919-46A8-A66D-26E72350F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7" y="1782"/>
              <a:ext cx="41" cy="89"/>
            </a:xfrm>
            <a:custGeom>
              <a:avLst/>
              <a:gdLst>
                <a:gd name="T0" fmla="*/ 15 w 41"/>
                <a:gd name="T1" fmla="*/ 59 h 89"/>
                <a:gd name="T2" fmla="*/ 21 w 41"/>
                <a:gd name="T3" fmla="*/ 17 h 89"/>
                <a:gd name="T4" fmla="*/ 18 w 41"/>
                <a:gd name="T5" fmla="*/ 2 h 89"/>
                <a:gd name="T6" fmla="*/ 32 w 41"/>
                <a:gd name="T7" fmla="*/ 0 h 89"/>
                <a:gd name="T8" fmla="*/ 41 w 41"/>
                <a:gd name="T9" fmla="*/ 12 h 89"/>
                <a:gd name="T10" fmla="*/ 6 w 41"/>
                <a:gd name="T11" fmla="*/ 89 h 89"/>
                <a:gd name="T12" fmla="*/ 0 w 41"/>
                <a:gd name="T13" fmla="*/ 74 h 89"/>
                <a:gd name="T14" fmla="*/ 15 w 41"/>
                <a:gd name="T15" fmla="*/ 59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1"/>
                <a:gd name="T25" fmla="*/ 0 h 89"/>
                <a:gd name="T26" fmla="*/ 41 w 41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1" h="89">
                  <a:moveTo>
                    <a:pt x="15" y="59"/>
                  </a:moveTo>
                  <a:lnTo>
                    <a:pt x="21" y="17"/>
                  </a:lnTo>
                  <a:lnTo>
                    <a:pt x="18" y="2"/>
                  </a:lnTo>
                  <a:lnTo>
                    <a:pt x="32" y="0"/>
                  </a:lnTo>
                  <a:lnTo>
                    <a:pt x="41" y="12"/>
                  </a:lnTo>
                  <a:lnTo>
                    <a:pt x="6" y="89"/>
                  </a:lnTo>
                  <a:lnTo>
                    <a:pt x="0" y="74"/>
                  </a:lnTo>
                  <a:lnTo>
                    <a:pt x="15" y="5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EBADC9A-08B9-47BB-9EE9-A4E238D5F6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" y="1960"/>
              <a:ext cx="80" cy="66"/>
            </a:xfrm>
            <a:custGeom>
              <a:avLst/>
              <a:gdLst>
                <a:gd name="T0" fmla="*/ 49 w 80"/>
                <a:gd name="T1" fmla="*/ 18 h 66"/>
                <a:gd name="T2" fmla="*/ 8 w 80"/>
                <a:gd name="T3" fmla="*/ 48 h 66"/>
                <a:gd name="T4" fmla="*/ 0 w 80"/>
                <a:gd name="T5" fmla="*/ 55 h 66"/>
                <a:gd name="T6" fmla="*/ 3 w 80"/>
                <a:gd name="T7" fmla="*/ 63 h 66"/>
                <a:gd name="T8" fmla="*/ 15 w 80"/>
                <a:gd name="T9" fmla="*/ 66 h 66"/>
                <a:gd name="T10" fmla="*/ 80 w 80"/>
                <a:gd name="T11" fmla="*/ 0 h 66"/>
                <a:gd name="T12" fmla="*/ 65 w 80"/>
                <a:gd name="T13" fmla="*/ 5 h 66"/>
                <a:gd name="T14" fmla="*/ 49 w 80"/>
                <a:gd name="T15" fmla="*/ 18 h 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"/>
                <a:gd name="T25" fmla="*/ 0 h 66"/>
                <a:gd name="T26" fmla="*/ 80 w 80"/>
                <a:gd name="T27" fmla="*/ 66 h 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" h="66">
                  <a:moveTo>
                    <a:pt x="49" y="18"/>
                  </a:moveTo>
                  <a:lnTo>
                    <a:pt x="8" y="48"/>
                  </a:lnTo>
                  <a:lnTo>
                    <a:pt x="0" y="55"/>
                  </a:lnTo>
                  <a:lnTo>
                    <a:pt x="3" y="63"/>
                  </a:lnTo>
                  <a:lnTo>
                    <a:pt x="15" y="66"/>
                  </a:lnTo>
                  <a:lnTo>
                    <a:pt x="80" y="0"/>
                  </a:lnTo>
                  <a:lnTo>
                    <a:pt x="65" y="5"/>
                  </a:lnTo>
                  <a:lnTo>
                    <a:pt x="49" y="1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819F0673-90F8-4181-AB64-9C7209083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9" y="1989"/>
              <a:ext cx="81" cy="75"/>
            </a:xfrm>
            <a:custGeom>
              <a:avLst/>
              <a:gdLst>
                <a:gd name="T0" fmla="*/ 52 w 81"/>
                <a:gd name="T1" fmla="*/ 24 h 75"/>
                <a:gd name="T2" fmla="*/ 7 w 81"/>
                <a:gd name="T3" fmla="*/ 63 h 75"/>
                <a:gd name="T4" fmla="*/ 0 w 81"/>
                <a:gd name="T5" fmla="*/ 70 h 75"/>
                <a:gd name="T6" fmla="*/ 7 w 81"/>
                <a:gd name="T7" fmla="*/ 75 h 75"/>
                <a:gd name="T8" fmla="*/ 22 w 81"/>
                <a:gd name="T9" fmla="*/ 75 h 75"/>
                <a:gd name="T10" fmla="*/ 81 w 81"/>
                <a:gd name="T11" fmla="*/ 0 h 75"/>
                <a:gd name="T12" fmla="*/ 66 w 81"/>
                <a:gd name="T13" fmla="*/ 7 h 75"/>
                <a:gd name="T14" fmla="*/ 52 w 81"/>
                <a:gd name="T15" fmla="*/ 2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1"/>
                <a:gd name="T25" fmla="*/ 0 h 75"/>
                <a:gd name="T26" fmla="*/ 81 w 81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1" h="75">
                  <a:moveTo>
                    <a:pt x="52" y="24"/>
                  </a:moveTo>
                  <a:lnTo>
                    <a:pt x="7" y="63"/>
                  </a:lnTo>
                  <a:lnTo>
                    <a:pt x="0" y="70"/>
                  </a:lnTo>
                  <a:lnTo>
                    <a:pt x="7" y="75"/>
                  </a:lnTo>
                  <a:lnTo>
                    <a:pt x="22" y="75"/>
                  </a:lnTo>
                  <a:lnTo>
                    <a:pt x="81" y="0"/>
                  </a:lnTo>
                  <a:lnTo>
                    <a:pt x="66" y="7"/>
                  </a:lnTo>
                  <a:lnTo>
                    <a:pt x="52" y="2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59B9F3C1-C146-47A5-99EF-AAE611A9B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7" y="2366"/>
              <a:ext cx="325" cy="574"/>
            </a:xfrm>
            <a:custGeom>
              <a:avLst/>
              <a:gdLst>
                <a:gd name="T0" fmla="*/ 24 w 325"/>
                <a:gd name="T1" fmla="*/ 219 h 574"/>
                <a:gd name="T2" fmla="*/ 57 w 325"/>
                <a:gd name="T3" fmla="*/ 131 h 574"/>
                <a:gd name="T4" fmla="*/ 118 w 325"/>
                <a:gd name="T5" fmla="*/ 61 h 574"/>
                <a:gd name="T6" fmla="*/ 179 w 325"/>
                <a:gd name="T7" fmla="*/ 14 h 574"/>
                <a:gd name="T8" fmla="*/ 231 w 325"/>
                <a:gd name="T9" fmla="*/ 0 h 574"/>
                <a:gd name="T10" fmla="*/ 283 w 325"/>
                <a:gd name="T11" fmla="*/ 0 h 574"/>
                <a:gd name="T12" fmla="*/ 311 w 325"/>
                <a:gd name="T13" fmla="*/ 23 h 574"/>
                <a:gd name="T14" fmla="*/ 325 w 325"/>
                <a:gd name="T15" fmla="*/ 61 h 574"/>
                <a:gd name="T16" fmla="*/ 320 w 325"/>
                <a:gd name="T17" fmla="*/ 126 h 574"/>
                <a:gd name="T18" fmla="*/ 278 w 325"/>
                <a:gd name="T19" fmla="*/ 187 h 574"/>
                <a:gd name="T20" fmla="*/ 250 w 325"/>
                <a:gd name="T21" fmla="*/ 219 h 574"/>
                <a:gd name="T22" fmla="*/ 221 w 325"/>
                <a:gd name="T23" fmla="*/ 266 h 574"/>
                <a:gd name="T24" fmla="*/ 217 w 325"/>
                <a:gd name="T25" fmla="*/ 322 h 574"/>
                <a:gd name="T26" fmla="*/ 236 w 325"/>
                <a:gd name="T27" fmla="*/ 387 h 574"/>
                <a:gd name="T28" fmla="*/ 245 w 325"/>
                <a:gd name="T29" fmla="*/ 481 h 574"/>
                <a:gd name="T30" fmla="*/ 226 w 325"/>
                <a:gd name="T31" fmla="*/ 541 h 574"/>
                <a:gd name="T32" fmla="*/ 174 w 325"/>
                <a:gd name="T33" fmla="*/ 574 h 574"/>
                <a:gd name="T34" fmla="*/ 113 w 325"/>
                <a:gd name="T35" fmla="*/ 574 h 574"/>
                <a:gd name="T36" fmla="*/ 57 w 325"/>
                <a:gd name="T37" fmla="*/ 555 h 574"/>
                <a:gd name="T38" fmla="*/ 24 w 325"/>
                <a:gd name="T39" fmla="*/ 499 h 574"/>
                <a:gd name="T40" fmla="*/ 0 w 325"/>
                <a:gd name="T41" fmla="*/ 415 h 574"/>
                <a:gd name="T42" fmla="*/ 0 w 325"/>
                <a:gd name="T43" fmla="*/ 313 h 574"/>
                <a:gd name="T44" fmla="*/ 9 w 325"/>
                <a:gd name="T45" fmla="*/ 252 h 574"/>
                <a:gd name="T46" fmla="*/ 33 w 325"/>
                <a:gd name="T47" fmla="*/ 187 h 574"/>
                <a:gd name="T48" fmla="*/ 52 w 325"/>
                <a:gd name="T49" fmla="*/ 140 h 574"/>
                <a:gd name="T50" fmla="*/ 24 w 325"/>
                <a:gd name="T51" fmla="*/ 219 h 5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5"/>
                <a:gd name="T79" fmla="*/ 0 h 574"/>
                <a:gd name="T80" fmla="*/ 325 w 325"/>
                <a:gd name="T81" fmla="*/ 574 h 5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5" h="574">
                  <a:moveTo>
                    <a:pt x="24" y="219"/>
                  </a:moveTo>
                  <a:lnTo>
                    <a:pt x="57" y="131"/>
                  </a:lnTo>
                  <a:lnTo>
                    <a:pt x="118" y="61"/>
                  </a:lnTo>
                  <a:lnTo>
                    <a:pt x="179" y="14"/>
                  </a:lnTo>
                  <a:lnTo>
                    <a:pt x="231" y="0"/>
                  </a:lnTo>
                  <a:lnTo>
                    <a:pt x="283" y="0"/>
                  </a:lnTo>
                  <a:lnTo>
                    <a:pt x="311" y="23"/>
                  </a:lnTo>
                  <a:lnTo>
                    <a:pt x="325" y="61"/>
                  </a:lnTo>
                  <a:lnTo>
                    <a:pt x="320" y="126"/>
                  </a:lnTo>
                  <a:lnTo>
                    <a:pt x="278" y="187"/>
                  </a:lnTo>
                  <a:lnTo>
                    <a:pt x="250" y="219"/>
                  </a:lnTo>
                  <a:lnTo>
                    <a:pt x="221" y="266"/>
                  </a:lnTo>
                  <a:lnTo>
                    <a:pt x="217" y="322"/>
                  </a:lnTo>
                  <a:lnTo>
                    <a:pt x="236" y="387"/>
                  </a:lnTo>
                  <a:lnTo>
                    <a:pt x="245" y="481"/>
                  </a:lnTo>
                  <a:lnTo>
                    <a:pt x="226" y="541"/>
                  </a:lnTo>
                  <a:lnTo>
                    <a:pt x="174" y="574"/>
                  </a:lnTo>
                  <a:lnTo>
                    <a:pt x="113" y="574"/>
                  </a:lnTo>
                  <a:lnTo>
                    <a:pt x="57" y="555"/>
                  </a:lnTo>
                  <a:lnTo>
                    <a:pt x="24" y="499"/>
                  </a:lnTo>
                  <a:lnTo>
                    <a:pt x="0" y="415"/>
                  </a:lnTo>
                  <a:lnTo>
                    <a:pt x="0" y="313"/>
                  </a:lnTo>
                  <a:lnTo>
                    <a:pt x="9" y="252"/>
                  </a:lnTo>
                  <a:lnTo>
                    <a:pt x="33" y="187"/>
                  </a:lnTo>
                  <a:lnTo>
                    <a:pt x="52" y="140"/>
                  </a:lnTo>
                  <a:lnTo>
                    <a:pt x="24" y="21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39041912-39A2-4AD5-99BB-10C06C0DD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8" y="2861"/>
              <a:ext cx="366" cy="678"/>
            </a:xfrm>
            <a:custGeom>
              <a:avLst/>
              <a:gdLst>
                <a:gd name="T0" fmla="*/ 156 w 366"/>
                <a:gd name="T1" fmla="*/ 9 h 678"/>
                <a:gd name="T2" fmla="*/ 184 w 366"/>
                <a:gd name="T3" fmla="*/ 0 h 678"/>
                <a:gd name="T4" fmla="*/ 234 w 366"/>
                <a:gd name="T5" fmla="*/ 23 h 678"/>
                <a:gd name="T6" fmla="*/ 307 w 366"/>
                <a:gd name="T7" fmla="*/ 128 h 678"/>
                <a:gd name="T8" fmla="*/ 361 w 366"/>
                <a:gd name="T9" fmla="*/ 218 h 678"/>
                <a:gd name="T10" fmla="*/ 366 w 366"/>
                <a:gd name="T11" fmla="*/ 267 h 678"/>
                <a:gd name="T12" fmla="*/ 335 w 366"/>
                <a:gd name="T13" fmla="*/ 327 h 678"/>
                <a:gd name="T14" fmla="*/ 269 w 366"/>
                <a:gd name="T15" fmla="*/ 381 h 678"/>
                <a:gd name="T16" fmla="*/ 165 w 366"/>
                <a:gd name="T17" fmla="*/ 439 h 678"/>
                <a:gd name="T18" fmla="*/ 92 w 366"/>
                <a:gd name="T19" fmla="*/ 485 h 678"/>
                <a:gd name="T20" fmla="*/ 73 w 366"/>
                <a:gd name="T21" fmla="*/ 515 h 678"/>
                <a:gd name="T22" fmla="*/ 97 w 366"/>
                <a:gd name="T23" fmla="*/ 527 h 678"/>
                <a:gd name="T24" fmla="*/ 172 w 366"/>
                <a:gd name="T25" fmla="*/ 571 h 678"/>
                <a:gd name="T26" fmla="*/ 217 w 366"/>
                <a:gd name="T27" fmla="*/ 641 h 678"/>
                <a:gd name="T28" fmla="*/ 208 w 366"/>
                <a:gd name="T29" fmla="*/ 657 h 678"/>
                <a:gd name="T30" fmla="*/ 172 w 366"/>
                <a:gd name="T31" fmla="*/ 678 h 678"/>
                <a:gd name="T32" fmla="*/ 130 w 366"/>
                <a:gd name="T33" fmla="*/ 678 h 678"/>
                <a:gd name="T34" fmla="*/ 125 w 366"/>
                <a:gd name="T35" fmla="*/ 618 h 678"/>
                <a:gd name="T36" fmla="*/ 94 w 366"/>
                <a:gd name="T37" fmla="*/ 583 h 678"/>
                <a:gd name="T38" fmla="*/ 40 w 366"/>
                <a:gd name="T39" fmla="*/ 546 h 678"/>
                <a:gd name="T40" fmla="*/ 0 w 366"/>
                <a:gd name="T41" fmla="*/ 539 h 678"/>
                <a:gd name="T42" fmla="*/ 2 w 366"/>
                <a:gd name="T43" fmla="*/ 506 h 678"/>
                <a:gd name="T44" fmla="*/ 38 w 366"/>
                <a:gd name="T45" fmla="*/ 478 h 678"/>
                <a:gd name="T46" fmla="*/ 128 w 366"/>
                <a:gd name="T47" fmla="*/ 423 h 678"/>
                <a:gd name="T48" fmla="*/ 231 w 366"/>
                <a:gd name="T49" fmla="*/ 367 h 678"/>
                <a:gd name="T50" fmla="*/ 293 w 366"/>
                <a:gd name="T51" fmla="*/ 302 h 678"/>
                <a:gd name="T52" fmla="*/ 312 w 366"/>
                <a:gd name="T53" fmla="*/ 267 h 678"/>
                <a:gd name="T54" fmla="*/ 312 w 366"/>
                <a:gd name="T55" fmla="*/ 235 h 678"/>
                <a:gd name="T56" fmla="*/ 286 w 366"/>
                <a:gd name="T57" fmla="*/ 174 h 678"/>
                <a:gd name="T58" fmla="*/ 191 w 366"/>
                <a:gd name="T59" fmla="*/ 93 h 678"/>
                <a:gd name="T60" fmla="*/ 132 w 366"/>
                <a:gd name="T61" fmla="*/ 53 h 678"/>
                <a:gd name="T62" fmla="*/ 156 w 366"/>
                <a:gd name="T63" fmla="*/ 9 h 67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6"/>
                <a:gd name="T97" fmla="*/ 0 h 678"/>
                <a:gd name="T98" fmla="*/ 366 w 366"/>
                <a:gd name="T99" fmla="*/ 678 h 67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6" h="678">
                  <a:moveTo>
                    <a:pt x="156" y="9"/>
                  </a:moveTo>
                  <a:lnTo>
                    <a:pt x="184" y="0"/>
                  </a:lnTo>
                  <a:lnTo>
                    <a:pt x="234" y="23"/>
                  </a:lnTo>
                  <a:lnTo>
                    <a:pt x="307" y="128"/>
                  </a:lnTo>
                  <a:lnTo>
                    <a:pt x="361" y="218"/>
                  </a:lnTo>
                  <a:lnTo>
                    <a:pt x="366" y="267"/>
                  </a:lnTo>
                  <a:lnTo>
                    <a:pt x="335" y="327"/>
                  </a:lnTo>
                  <a:lnTo>
                    <a:pt x="269" y="381"/>
                  </a:lnTo>
                  <a:lnTo>
                    <a:pt x="165" y="439"/>
                  </a:lnTo>
                  <a:lnTo>
                    <a:pt x="92" y="485"/>
                  </a:lnTo>
                  <a:lnTo>
                    <a:pt x="73" y="515"/>
                  </a:lnTo>
                  <a:lnTo>
                    <a:pt x="97" y="527"/>
                  </a:lnTo>
                  <a:lnTo>
                    <a:pt x="172" y="571"/>
                  </a:lnTo>
                  <a:lnTo>
                    <a:pt x="217" y="641"/>
                  </a:lnTo>
                  <a:lnTo>
                    <a:pt x="208" y="657"/>
                  </a:lnTo>
                  <a:lnTo>
                    <a:pt x="172" y="678"/>
                  </a:lnTo>
                  <a:lnTo>
                    <a:pt x="130" y="678"/>
                  </a:lnTo>
                  <a:lnTo>
                    <a:pt x="125" y="618"/>
                  </a:lnTo>
                  <a:lnTo>
                    <a:pt x="94" y="583"/>
                  </a:lnTo>
                  <a:lnTo>
                    <a:pt x="40" y="546"/>
                  </a:lnTo>
                  <a:lnTo>
                    <a:pt x="0" y="539"/>
                  </a:lnTo>
                  <a:lnTo>
                    <a:pt x="2" y="506"/>
                  </a:lnTo>
                  <a:lnTo>
                    <a:pt x="38" y="478"/>
                  </a:lnTo>
                  <a:lnTo>
                    <a:pt x="128" y="423"/>
                  </a:lnTo>
                  <a:lnTo>
                    <a:pt x="231" y="367"/>
                  </a:lnTo>
                  <a:lnTo>
                    <a:pt x="293" y="302"/>
                  </a:lnTo>
                  <a:lnTo>
                    <a:pt x="312" y="267"/>
                  </a:lnTo>
                  <a:lnTo>
                    <a:pt x="312" y="235"/>
                  </a:lnTo>
                  <a:lnTo>
                    <a:pt x="286" y="174"/>
                  </a:lnTo>
                  <a:lnTo>
                    <a:pt x="191" y="93"/>
                  </a:lnTo>
                  <a:lnTo>
                    <a:pt x="132" y="53"/>
                  </a:lnTo>
                  <a:lnTo>
                    <a:pt x="156" y="9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667F688A-003B-41F6-99A7-3926C0B40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5" y="2761"/>
              <a:ext cx="694" cy="361"/>
            </a:xfrm>
            <a:custGeom>
              <a:avLst/>
              <a:gdLst>
                <a:gd name="T0" fmla="*/ 508 w 694"/>
                <a:gd name="T1" fmla="*/ 23 h 361"/>
                <a:gd name="T2" fmla="*/ 601 w 694"/>
                <a:gd name="T3" fmla="*/ 0 h 361"/>
                <a:gd name="T4" fmla="*/ 694 w 694"/>
                <a:gd name="T5" fmla="*/ 28 h 361"/>
                <a:gd name="T6" fmla="*/ 694 w 694"/>
                <a:gd name="T7" fmla="*/ 70 h 361"/>
                <a:gd name="T8" fmla="*/ 657 w 694"/>
                <a:gd name="T9" fmla="*/ 98 h 361"/>
                <a:gd name="T10" fmla="*/ 582 w 694"/>
                <a:gd name="T11" fmla="*/ 98 h 361"/>
                <a:gd name="T12" fmla="*/ 461 w 694"/>
                <a:gd name="T13" fmla="*/ 94 h 361"/>
                <a:gd name="T14" fmla="*/ 391 w 694"/>
                <a:gd name="T15" fmla="*/ 94 h 361"/>
                <a:gd name="T16" fmla="*/ 377 w 694"/>
                <a:gd name="T17" fmla="*/ 113 h 361"/>
                <a:gd name="T18" fmla="*/ 363 w 694"/>
                <a:gd name="T19" fmla="*/ 216 h 361"/>
                <a:gd name="T20" fmla="*/ 303 w 694"/>
                <a:gd name="T21" fmla="*/ 309 h 361"/>
                <a:gd name="T22" fmla="*/ 200 w 694"/>
                <a:gd name="T23" fmla="*/ 347 h 361"/>
                <a:gd name="T24" fmla="*/ 172 w 694"/>
                <a:gd name="T25" fmla="*/ 361 h 361"/>
                <a:gd name="T26" fmla="*/ 135 w 694"/>
                <a:gd name="T27" fmla="*/ 352 h 361"/>
                <a:gd name="T28" fmla="*/ 84 w 694"/>
                <a:gd name="T29" fmla="*/ 272 h 361"/>
                <a:gd name="T30" fmla="*/ 5 w 694"/>
                <a:gd name="T31" fmla="*/ 225 h 361"/>
                <a:gd name="T32" fmla="*/ 0 w 694"/>
                <a:gd name="T33" fmla="*/ 206 h 361"/>
                <a:gd name="T34" fmla="*/ 56 w 694"/>
                <a:gd name="T35" fmla="*/ 155 h 361"/>
                <a:gd name="T36" fmla="*/ 98 w 694"/>
                <a:gd name="T37" fmla="*/ 183 h 361"/>
                <a:gd name="T38" fmla="*/ 140 w 694"/>
                <a:gd name="T39" fmla="*/ 272 h 361"/>
                <a:gd name="T40" fmla="*/ 158 w 694"/>
                <a:gd name="T41" fmla="*/ 328 h 361"/>
                <a:gd name="T42" fmla="*/ 247 w 694"/>
                <a:gd name="T43" fmla="*/ 291 h 361"/>
                <a:gd name="T44" fmla="*/ 303 w 694"/>
                <a:gd name="T45" fmla="*/ 230 h 361"/>
                <a:gd name="T46" fmla="*/ 326 w 694"/>
                <a:gd name="T47" fmla="*/ 155 h 361"/>
                <a:gd name="T48" fmla="*/ 349 w 694"/>
                <a:gd name="T49" fmla="*/ 42 h 361"/>
                <a:gd name="T50" fmla="*/ 396 w 694"/>
                <a:gd name="T51" fmla="*/ 33 h 361"/>
                <a:gd name="T52" fmla="*/ 508 w 694"/>
                <a:gd name="T53" fmla="*/ 23 h 36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94"/>
                <a:gd name="T82" fmla="*/ 0 h 361"/>
                <a:gd name="T83" fmla="*/ 694 w 694"/>
                <a:gd name="T84" fmla="*/ 361 h 36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94" h="361">
                  <a:moveTo>
                    <a:pt x="508" y="23"/>
                  </a:moveTo>
                  <a:lnTo>
                    <a:pt x="601" y="0"/>
                  </a:lnTo>
                  <a:lnTo>
                    <a:pt x="694" y="28"/>
                  </a:lnTo>
                  <a:lnTo>
                    <a:pt x="694" y="70"/>
                  </a:lnTo>
                  <a:lnTo>
                    <a:pt x="657" y="98"/>
                  </a:lnTo>
                  <a:lnTo>
                    <a:pt x="582" y="98"/>
                  </a:lnTo>
                  <a:lnTo>
                    <a:pt x="461" y="94"/>
                  </a:lnTo>
                  <a:lnTo>
                    <a:pt x="391" y="94"/>
                  </a:lnTo>
                  <a:lnTo>
                    <a:pt x="377" y="113"/>
                  </a:lnTo>
                  <a:lnTo>
                    <a:pt x="363" y="216"/>
                  </a:lnTo>
                  <a:lnTo>
                    <a:pt x="303" y="309"/>
                  </a:lnTo>
                  <a:lnTo>
                    <a:pt x="200" y="347"/>
                  </a:lnTo>
                  <a:lnTo>
                    <a:pt x="172" y="361"/>
                  </a:lnTo>
                  <a:lnTo>
                    <a:pt x="135" y="352"/>
                  </a:lnTo>
                  <a:lnTo>
                    <a:pt x="84" y="272"/>
                  </a:lnTo>
                  <a:lnTo>
                    <a:pt x="5" y="225"/>
                  </a:lnTo>
                  <a:lnTo>
                    <a:pt x="0" y="206"/>
                  </a:lnTo>
                  <a:lnTo>
                    <a:pt x="56" y="155"/>
                  </a:lnTo>
                  <a:lnTo>
                    <a:pt x="98" y="183"/>
                  </a:lnTo>
                  <a:lnTo>
                    <a:pt x="140" y="272"/>
                  </a:lnTo>
                  <a:lnTo>
                    <a:pt x="158" y="328"/>
                  </a:lnTo>
                  <a:lnTo>
                    <a:pt x="247" y="291"/>
                  </a:lnTo>
                  <a:lnTo>
                    <a:pt x="303" y="230"/>
                  </a:lnTo>
                  <a:lnTo>
                    <a:pt x="326" y="155"/>
                  </a:lnTo>
                  <a:lnTo>
                    <a:pt x="349" y="42"/>
                  </a:lnTo>
                  <a:lnTo>
                    <a:pt x="396" y="33"/>
                  </a:lnTo>
                  <a:lnTo>
                    <a:pt x="508" y="23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srgbClr val="FFFFFF"/>
                </a:solidFill>
                <a:latin typeface="Times New Roman"/>
              </a:endParaRPr>
            </a:p>
          </p:txBody>
        </p:sp>
      </p:grpSp>
      <p:sp>
        <p:nvSpPr>
          <p:cNvPr id="49" name="AutoShape 35">
            <a:extLst>
              <a:ext uri="{FF2B5EF4-FFF2-40B4-BE49-F238E27FC236}">
                <a16:creationId xmlns:a16="http://schemas.microsoft.com/office/drawing/2014/main" id="{5FEF3F0F-615C-475C-98DC-A2C9E32C2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99" y="685800"/>
            <a:ext cx="8326219" cy="2565402"/>
          </a:xfrm>
          <a:prstGeom prst="wedgeRoundRectCallout">
            <a:avLst>
              <a:gd name="adj1" fmla="val -53324"/>
              <a:gd name="adj2" fmla="val -21789"/>
              <a:gd name="adj3" fmla="val 16667"/>
            </a:avLst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But …. ?</a:t>
            </a:r>
          </a:p>
          <a:p>
            <a:pPr marL="457200" indent="-457200" defTabSz="685800" eaLnBrk="1" fontAlgn="auto" hangingPunct="1">
              <a:spcBef>
                <a:spcPct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US" sz="2400" i="0" dirty="0">
                <a:solidFill>
                  <a:srgbClr val="FFFFFF"/>
                </a:solidFill>
              </a:rPr>
              <a:t>I know that we put the rotated velocity vector put halfway between E and Q because it made the math work,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      but if we put it somewhere else, then maybe we would</a:t>
            </a:r>
            <a:br>
              <a:rPr lang="en-US" altLang="en-US" sz="2400" i="0" dirty="0">
                <a:solidFill>
                  <a:srgbClr val="FFFFFF"/>
                </a:solidFill>
              </a:rPr>
            </a:br>
            <a:r>
              <a:rPr lang="en-US" altLang="en-US" sz="2400" i="0" dirty="0">
                <a:solidFill>
                  <a:srgbClr val="FFFFFF"/>
                </a:solidFill>
              </a:rPr>
              <a:t>      get a different shaped orbit.</a:t>
            </a:r>
          </a:p>
          <a:p>
            <a:pPr defTabSz="685800" eaLnBrk="1" fontAlgn="auto" hangingPunct="1">
              <a:spcBef>
                <a:spcPct val="0"/>
              </a:spcBef>
              <a:spcAft>
                <a:spcPts val="0"/>
              </a:spcAft>
              <a:buNone/>
            </a:pPr>
            <a:r>
              <a:rPr lang="en-US" altLang="en-US" sz="2400" i="0" dirty="0">
                <a:solidFill>
                  <a:srgbClr val="FFFFFF"/>
                </a:solidFill>
              </a:rPr>
              <a:t>      Why is this one correct?</a:t>
            </a:r>
          </a:p>
        </p:txBody>
      </p:sp>
      <p:pic>
        <p:nvPicPr>
          <p:cNvPr id="50" name="Picture 2" descr="Image result for sun">
            <a:extLst>
              <a:ext uri="{FF2B5EF4-FFF2-40B4-BE49-F238E27FC236}">
                <a16:creationId xmlns:a16="http://schemas.microsoft.com/office/drawing/2014/main" id="{5EF61B67-9A86-4E32-B8EF-9D1735B99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868" y="4419600"/>
            <a:ext cx="434477" cy="41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71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7 -0.01806 L -0.01197 -0.01806 C -0.00781 -0.02084 -0.00347 -0.02338 0.0007 -0.02662 C 0.004 -0.02917 0.01025 -0.03496 0.01025 -0.03496 L 0.01667 -0.04769 C 0.01771 -0.04977 0.01823 -0.05255 0.0198 -0.05417 C 0.02136 -0.05556 0.02309 -0.05672 0.02448 -0.05834 C 0.02622 -0.06019 0.02761 -0.06274 0.02934 -0.06459 C 0.03073 -0.06621 0.03542 -0.06713 0.03403 -0.06899 C 0.03247 -0.07084 0.02969 -0.06783 0.02778 -0.06667 C 0.02309 -0.06436 0.02049 -0.06181 0.01667 -0.05834 C 0.01546 -0.05625 0.01476 -0.05371 0.01337 -0.05186 C 0.01198 -0.05024 0.01007 -0.04931 0.00869 -0.04769 C 0.00695 -0.04584 0.00556 -0.04329 0.00382 -0.04144 C 0.00244 -0.03982 0.00053 -0.03866 -0.00086 -0.03704 C -0.01302 -0.02362 0.00139 -0.03704 -0.01041 -0.02662 C -0.01145 -0.02454 -0.01267 -0.02246 -0.01354 -0.02014 C -0.01475 -0.01737 -0.01545 -0.01436 -0.01684 -0.01181 C -0.01805 -0.00926 -0.02013 -0.00787 -0.02152 -0.00533 C -0.02378 -0.00139 -0.02465 0.00439 -0.02795 0.0074 L -0.03732 0.01574 C -0.03906 0.01713 -0.04027 0.01921 -0.04218 0.0199 L -0.04687 0.02222 C -0.04791 0.0243 -0.04861 0.02685 -0.05017 0.02847 C -0.05138 0.02986 -0.05364 0.02893 -0.05486 0.03055 C -0.05607 0.03217 -0.05763 0.03541 -0.05642 0.03703 C -0.0552 0.03842 -0.05329 0.03541 -0.05173 0.03472 C -0.05017 0.03263 -0.04861 0.03032 -0.04687 0.02847 C -0.04496 0.02615 -0.04236 0.02476 -0.04062 0.02222 C -0.03802 0.01828 -0.03628 0.01365 -0.0342 0.00949 C -0.03316 0.0074 -0.03263 0.00439 -0.03107 0.003 L -0.02621 -0.00116 C -0.02517 -0.00579 -0.02447 -0.01042 -0.02152 -0.01389 C -0.01736 -0.01875 -0.00972 -0.02315 -0.00555 -0.02871 C -0.00434 -0.03056 -0.00381 -0.03334 -0.00243 -0.03496 C -0.00017 -0.03797 0.00608 -0.0419 0.00869 -0.04352 C 0.01945 -0.05787 0.01441 -0.05278 0.02292 -0.06042 C 0.0158 -0.0463 0.02414 -0.06019 0.01494 -0.05186 C 0.0132 -0.05024 0.01198 -0.04746 0.01025 -0.04561 C 0.00209 -0.03704 0.00313 -0.0382 -0.00399 -0.03496 C -0.01111 -0.02871 -0.01336 -0.02894 -0.01684 -0.02014 C -0.01701 -0.01968 -0.01284 -0.01852 -0.01197 -0.01806 Z " pathEditMode="relative" ptsTypes="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33" name="Rectangle 9"/>
          <p:cNvSpPr>
            <a:spLocks noChangeArrowheads="1"/>
          </p:cNvSpPr>
          <p:nvPr/>
        </p:nvSpPr>
        <p:spPr bwMode="auto">
          <a:xfrm>
            <a:off x="1752600" y="591574"/>
            <a:ext cx="71120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CA" altLang="en-US" sz="2400" i="0" dirty="0"/>
              <a:t>Lost lecture by Richard Feynman </a:t>
            </a:r>
            <a:br>
              <a:rPr lang="en-CA" altLang="en-US" sz="2400" i="0" dirty="0"/>
            </a:br>
            <a:r>
              <a:rPr lang="en-CA" altLang="en-US" sz="2400" i="0" dirty="0"/>
              <a:t>Geometric explanation of why earths orbit in ellipses.</a:t>
            </a:r>
            <a:br>
              <a:rPr lang="en-CA" altLang="en-US" sz="2400" i="0" dirty="0"/>
            </a:br>
            <a:r>
              <a:rPr lang="en-CA" altLang="en-US" sz="2400" i="0" dirty="0"/>
              <a:t>Images and learning from </a:t>
            </a:r>
            <a:r>
              <a:rPr lang="en-CA" altLang="en-US" sz="2400" i="0" dirty="0">
                <a:solidFill>
                  <a:srgbClr val="FF0000"/>
                </a:solidFill>
              </a:rPr>
              <a:t>youtube:3blue1brown </a:t>
            </a:r>
            <a:br>
              <a:rPr lang="en-CA" altLang="en-US" sz="2400" i="0" dirty="0">
                <a:solidFill>
                  <a:srgbClr val="FF0000"/>
                </a:solidFill>
              </a:rPr>
            </a:br>
            <a:r>
              <a:rPr lang="en-US" sz="2400" dirty="0">
                <a:hlinkClick r:id="rId3"/>
              </a:rPr>
              <a:t>https://www.youtube.com/watch?v=xdIjYBtnvZU</a:t>
            </a:r>
            <a:endParaRPr lang="en-US" altLang="en-US" sz="2400" i="0" dirty="0"/>
          </a:p>
        </p:txBody>
      </p: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383518-BB99-49A8-A4A3-C74C913A36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1" t="3157" r="-825" b="3636"/>
          <a:stretch/>
        </p:blipFill>
        <p:spPr>
          <a:xfrm>
            <a:off x="141515" y="2367036"/>
            <a:ext cx="6538676" cy="3167539"/>
          </a:xfrm>
          <a:prstGeom prst="rect">
            <a:avLst/>
          </a:prstGeom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BDF8FA37-08C5-4414-972C-B6C00F90E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5943600"/>
            <a:ext cx="281644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000" b="1" i="0" dirty="0">
                <a:solidFill>
                  <a:schemeClr val="tx2"/>
                </a:solidFill>
              </a:rPr>
              <a:t>Jeff Edmonds </a:t>
            </a:r>
          </a:p>
          <a:p>
            <a:pPr algn="ctr" eaLnBrk="1" hangingPunct="1">
              <a:buFontTx/>
              <a:buNone/>
            </a:pPr>
            <a:r>
              <a:rPr lang="en-US" altLang="en-US" sz="2000" b="1" i="0" dirty="0">
                <a:solidFill>
                  <a:schemeClr val="tx2"/>
                </a:solidFill>
              </a:rPr>
              <a:t>York University</a:t>
            </a:r>
            <a:endParaRPr lang="en-US" altLang="en-US" sz="2000" b="1" i="0" dirty="0">
              <a:solidFill>
                <a:schemeClr val="accent2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2000" b="1" i="0" dirty="0">
              <a:solidFill>
                <a:schemeClr val="accent2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2000" b="1" i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FA8BD5-AFD7-4A66-8957-2900C33F55E9}"/>
              </a:ext>
            </a:extLst>
          </p:cNvPr>
          <p:cNvGrpSpPr/>
          <p:nvPr/>
        </p:nvGrpSpPr>
        <p:grpSpPr>
          <a:xfrm>
            <a:off x="5562600" y="2370770"/>
            <a:ext cx="4419600" cy="4109542"/>
            <a:chOff x="5486400" y="2291258"/>
            <a:chExt cx="4419600" cy="4109542"/>
          </a:xfrm>
        </p:grpSpPr>
        <p:sp>
          <p:nvSpPr>
            <p:cNvPr id="7" name="Text Box 7">
              <a:extLst>
                <a:ext uri="{FF2B5EF4-FFF2-40B4-BE49-F238E27FC236}">
                  <a16:creationId xmlns:a16="http://schemas.microsoft.com/office/drawing/2014/main" id="{C39B08BD-57E7-495C-ADBC-9D64D3B792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6400" y="5488029"/>
              <a:ext cx="4419600" cy="9127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lvl="0" algn="ctr" eaLnBrk="0" hangingPunct="0">
                <a:spcBef>
                  <a:spcPct val="0"/>
                </a:spcBef>
              </a:pPr>
              <a:r>
                <a:rPr lang="en-US" altLang="en-US" sz="2000" i="0" dirty="0">
                  <a:latin typeface="Arial" panose="020B0604020202020204" pitchFamily="34" charset="0"/>
                </a:rPr>
                <a:t>Grant Sanderson</a:t>
              </a:r>
            </a:p>
            <a:p>
              <a:pPr lvl="0" algn="ctr" eaLnBrk="0" hangingPunct="0">
                <a:spcBef>
                  <a:spcPct val="0"/>
                </a:spcBef>
              </a:pPr>
              <a:r>
                <a:rPr lang="en-US" altLang="en-US" sz="2000" i="0" dirty="0">
                  <a:latin typeface="Arial" panose="020B0604020202020204" pitchFamily="34" charset="0"/>
                </a:rPr>
                <a:t>of 3blue1brown</a:t>
              </a:r>
            </a:p>
          </p:txBody>
        </p:sp>
        <p:pic>
          <p:nvPicPr>
            <p:cNvPr id="8" name="Picture 4" descr="Image result for 3blue1brown">
              <a:extLst>
                <a:ext uri="{FF2B5EF4-FFF2-40B4-BE49-F238E27FC236}">
                  <a16:creationId xmlns:a16="http://schemas.microsoft.com/office/drawing/2014/main" id="{F6D41053-FBAD-43FA-9146-40E2A6C61A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4" t="1295" r="32183" b="18530"/>
            <a:stretch/>
          </p:blipFill>
          <p:spPr bwMode="auto">
            <a:xfrm>
              <a:off x="6640281" y="2291258"/>
              <a:ext cx="2304149" cy="2545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Image result for 3blue1brown">
              <a:extLst>
                <a:ext uri="{FF2B5EF4-FFF2-40B4-BE49-F238E27FC236}">
                  <a16:creationId xmlns:a16="http://schemas.microsoft.com/office/drawing/2014/main" id="{457FA312-C97C-4A14-A056-5BD711C0CD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4" t="42664" r="21346" b="29556"/>
            <a:stretch/>
          </p:blipFill>
          <p:spPr bwMode="auto">
            <a:xfrm>
              <a:off x="6622136" y="4836885"/>
              <a:ext cx="2304149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809" descr="Image may contain: 1 person, indoor">
            <a:extLst>
              <a:ext uri="{FF2B5EF4-FFF2-40B4-BE49-F238E27FC236}">
                <a16:creationId xmlns:a16="http://schemas.microsoft.com/office/drawing/2014/main" id="{225C86E1-C2B6-4740-94E8-CCB066ABD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516" b="48432"/>
          <a:stretch/>
        </p:blipFill>
        <p:spPr bwMode="auto">
          <a:xfrm>
            <a:off x="1891808" y="5727633"/>
            <a:ext cx="2242069" cy="110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BD236F6-3FDA-4F0D-8FF2-69A1B390F030}"/>
              </a:ext>
            </a:extLst>
          </p:cNvPr>
          <p:cNvGrpSpPr/>
          <p:nvPr/>
        </p:nvGrpSpPr>
        <p:grpSpPr>
          <a:xfrm>
            <a:off x="127001" y="638120"/>
            <a:ext cx="1473200" cy="1569660"/>
            <a:chOff x="243112" y="2436771"/>
            <a:chExt cx="4024087" cy="43450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49663D6-7350-4993-8B69-3CAAB7B27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92" t="-38" r="53330" b="1"/>
            <a:stretch/>
          </p:blipFill>
          <p:spPr>
            <a:xfrm>
              <a:off x="243112" y="2436771"/>
              <a:ext cx="4024087" cy="4345029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9F411CE-6BAA-4A13-A2E8-065B295541D8}"/>
                </a:ext>
              </a:extLst>
            </p:cNvPr>
            <p:cNvGrpSpPr/>
            <p:nvPr/>
          </p:nvGrpSpPr>
          <p:grpSpPr>
            <a:xfrm>
              <a:off x="2291219" y="3910448"/>
              <a:ext cx="1135468" cy="1101491"/>
              <a:chOff x="2291219" y="3529448"/>
              <a:chExt cx="1135468" cy="1101491"/>
            </a:xfrm>
          </p:grpSpPr>
          <p:pic>
            <p:nvPicPr>
              <p:cNvPr id="18" name="Picture 2" descr="Image result for sun">
                <a:extLst>
                  <a:ext uri="{FF2B5EF4-FFF2-40B4-BE49-F238E27FC236}">
                    <a16:creationId xmlns:a16="http://schemas.microsoft.com/office/drawing/2014/main" id="{6DC071A9-913B-4828-9B53-A7791A5F3B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2207" y="4220269"/>
                <a:ext cx="434480" cy="4106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4" descr="Image result for earth">
                <a:extLst>
                  <a:ext uri="{FF2B5EF4-FFF2-40B4-BE49-F238E27FC236}">
                    <a16:creationId xmlns:a16="http://schemas.microsoft.com/office/drawing/2014/main" id="{E7BDEF0C-335E-430F-8891-17E4FB9E85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81" t="1785" r="23392" b="-2514"/>
              <a:stretch/>
            </p:blipFill>
            <p:spPr bwMode="auto">
              <a:xfrm flipV="1">
                <a:off x="2291219" y="3529448"/>
                <a:ext cx="262799" cy="2653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88A4D8E-44F4-4457-868A-9FB6C7D2856E}"/>
                </a:ext>
              </a:extLst>
            </p:cNvPr>
            <p:cNvGrpSpPr/>
            <p:nvPr/>
          </p:nvGrpSpPr>
          <p:grpSpPr>
            <a:xfrm>
              <a:off x="2272406" y="4031582"/>
              <a:ext cx="935801" cy="762732"/>
              <a:chOff x="2272406" y="3650582"/>
              <a:chExt cx="935801" cy="762732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9306234-E2F4-4686-8633-5925F0BD4F4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272406" y="3650582"/>
                <a:ext cx="143933" cy="75551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6AA0C28-DC7C-4767-9CF7-1B43A15BF8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60035" y="3650582"/>
                <a:ext cx="748172" cy="762732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rgbClr val="CC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13251198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End</a:t>
            </a:r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8398009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772399" cy="168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Abstract: Orbit of earth is an Ellipse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Of course the follows an ellipse around the sun. But unlike a tether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ball, the dimensions not separable and the sun is not at the center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&lt;</a:t>
            </a:r>
            <a:r>
              <a:rPr lang="en-US" altLang="en-US" sz="2000" i="0" dirty="0" err="1">
                <a:latin typeface="Arial" panose="020B0604020202020204" pitchFamily="34" charset="0"/>
              </a:rPr>
              <a:t>x,y</a:t>
            </a:r>
            <a:r>
              <a:rPr lang="en-US" altLang="en-US" sz="2000" i="0" dirty="0">
                <a:latin typeface="Arial" panose="020B0604020202020204" pitchFamily="34" charset="0"/>
              </a:rPr>
              <a:t>&gt; = &lt;a cos(θ), b sin(θ)&gt;. The two pins and a string definition of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an ellipse feels simple and natural: |𝐹1 P| + |𝐹2 P| = 2a. But why is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the sum constant and what is at the other focal point. An ellipse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being a stretched circle feels simple and natural (x/a)^2 + (y/b)^2 =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1, but it is the wrong coordinate system. The correct one is radial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r(θ)=(a(1−e^2))/(1+e cos(θ)), but it is not simple. Vector calculous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is complicated. Presented is the beautiful geometric “lost” proof of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Richard Feynman as presented by Grant Sanderson of 3blue1brown.</a:t>
            </a:r>
            <a:endParaRPr lang="en-US" altLang="en-US" sz="2000" i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93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3C79EA19-8070-44ED-AC60-C84DDD404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D81271-80D7-479E-AAF1-298545863D44}"/>
              </a:ext>
            </a:extLst>
          </p:cNvPr>
          <p:cNvSpPr/>
          <p:nvPr/>
        </p:nvSpPr>
        <p:spPr>
          <a:xfrm>
            <a:off x="381000" y="838200"/>
            <a:ext cx="9144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i="0" dirty="0"/>
              <a:t>Thanks I love your program.</a:t>
            </a:r>
          </a:p>
          <a:p>
            <a:pPr>
              <a:spcBef>
                <a:spcPts val="0"/>
              </a:spcBef>
            </a:pPr>
            <a:r>
              <a:rPr lang="en-US" i="0" dirty="0"/>
              <a:t>r''(t)= -1/r^2  is the falling of a body into the sun. </a:t>
            </a:r>
            <a:r>
              <a:rPr lang="en-US" i="0" dirty="0" err="1"/>
              <a:t>ei</a:t>
            </a:r>
            <a:r>
              <a:rPr lang="en-US" i="0" dirty="0"/>
              <a:t> gravity is 1/r^2.</a:t>
            </a:r>
          </a:p>
          <a:p>
            <a:pPr>
              <a:spcBef>
                <a:spcPts val="0"/>
              </a:spcBef>
            </a:pPr>
            <a:r>
              <a:rPr lang="en-US" i="0" dirty="0"/>
              <a:t>Your solution is very complicated. I don't understand it. </a:t>
            </a:r>
          </a:p>
          <a:p>
            <a:pPr>
              <a:spcBef>
                <a:spcPts val="0"/>
              </a:spcBef>
            </a:pPr>
            <a:r>
              <a:rPr lang="en-US" i="0" dirty="0"/>
              <a:t>And it does not seem to contain my solution.</a:t>
            </a:r>
          </a:p>
          <a:p>
            <a:pPr>
              <a:spcBef>
                <a:spcPts val="0"/>
              </a:spcBef>
            </a:pPr>
            <a:r>
              <a:rPr lang="en-US" i="0" dirty="0"/>
              <a:t>I found the solution r(t) = (9/2)^(1/3) t^(2/3).</a:t>
            </a:r>
          </a:p>
          <a:p>
            <a:pPr>
              <a:spcBef>
                <a:spcPts val="0"/>
              </a:spcBef>
            </a:pPr>
            <a:r>
              <a:rPr lang="en-US" i="0" dirty="0"/>
              <a:t>See [(9/2)^(1/3) t^(2/3)]'', -[(9/2)^(1/3) t^(2/3)]^(-2).</a:t>
            </a:r>
          </a:p>
          <a:p>
            <a:pPr>
              <a:spcBef>
                <a:spcPts val="0"/>
              </a:spcBef>
            </a:pPr>
            <a:r>
              <a:rPr lang="en-US" i="0" dirty="0"/>
              <a:t>In this solution, t is the time until collision.</a:t>
            </a:r>
          </a:p>
          <a:p>
            <a:pPr>
              <a:spcBef>
                <a:spcPts val="0"/>
              </a:spcBef>
            </a:pPr>
            <a:r>
              <a:rPr lang="en-US" i="0" dirty="0"/>
              <a:t>At t=infinity time from collision, the body is infinity distance away </a:t>
            </a:r>
            <a:br>
              <a:rPr lang="en-US" i="0" dirty="0"/>
            </a:br>
            <a:r>
              <a:rPr lang="en-US" i="0" dirty="0"/>
              <a:t>and has speed zero.</a:t>
            </a:r>
          </a:p>
          <a:p>
            <a:pPr>
              <a:spcBef>
                <a:spcPts val="0"/>
              </a:spcBef>
            </a:pPr>
            <a:r>
              <a:rPr lang="en-US" i="0" dirty="0"/>
              <a:t>It takes infinite time to slowly accelerate.</a:t>
            </a:r>
          </a:p>
          <a:p>
            <a:pPr>
              <a:spcBef>
                <a:spcPts val="0"/>
              </a:spcBef>
            </a:pPr>
            <a:r>
              <a:rPr lang="en-US" i="0" dirty="0"/>
              <a:t>As r gets close to zero, the acceleration goes to infinity, </a:t>
            </a:r>
            <a:br>
              <a:rPr lang="en-US" i="0" dirty="0"/>
            </a:br>
            <a:r>
              <a:rPr lang="en-US" i="0" dirty="0"/>
              <a:t>so the speed goes to infinity. </a:t>
            </a:r>
          </a:p>
          <a:p>
            <a:pPr>
              <a:spcBef>
                <a:spcPts val="0"/>
              </a:spcBef>
            </a:pPr>
            <a:r>
              <a:rPr lang="en-US" i="0" dirty="0"/>
              <a:t>At t=zero time from collision, the body is zero away </a:t>
            </a:r>
            <a:br>
              <a:rPr lang="en-US" i="0" dirty="0"/>
            </a:br>
            <a:r>
              <a:rPr lang="en-US" i="0" dirty="0"/>
              <a:t>and has speed infinity.</a:t>
            </a:r>
          </a:p>
          <a:p>
            <a:pPr>
              <a:spcBef>
                <a:spcPts val="0"/>
              </a:spcBef>
            </a:pPr>
            <a:r>
              <a:rPr lang="en-US" i="0" dirty="0"/>
              <a:t>Thanks so much Jeff</a:t>
            </a:r>
          </a:p>
          <a:p>
            <a:pPr>
              <a:spcBef>
                <a:spcPts val="0"/>
              </a:spcBef>
            </a:pPr>
            <a:r>
              <a:rPr lang="en-US" i="0" dirty="0"/>
              <a:t>   What do you think?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D7BA41-1EEA-45F0-8AD8-277B5947F395}"/>
              </a:ext>
            </a:extLst>
          </p:cNvPr>
          <p:cNvSpPr/>
          <p:nvPr/>
        </p:nvSpPr>
        <p:spPr>
          <a:xfrm>
            <a:off x="378494" y="533400"/>
            <a:ext cx="4041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https://www.wolframalpha.com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65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4E28FD-416C-44D6-848F-41DCB856DB30}"/>
              </a:ext>
            </a:extLst>
          </p:cNvPr>
          <p:cNvCxnSpPr>
            <a:cxnSpLocks/>
          </p:cNvCxnSpPr>
          <p:nvPr/>
        </p:nvCxnSpPr>
        <p:spPr bwMode="auto">
          <a:xfrm flipH="1">
            <a:off x="1219200" y="2772228"/>
            <a:ext cx="2291447" cy="8082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554E9F9-1642-4889-841D-7FCEDE0E5484}"/>
              </a:ext>
            </a:extLst>
          </p:cNvPr>
          <p:cNvSpPr/>
          <p:nvPr/>
        </p:nvSpPr>
        <p:spPr bwMode="auto">
          <a:xfrm>
            <a:off x="272142" y="2518229"/>
            <a:ext cx="3995060" cy="211271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590557FC-A7E1-43AD-80D1-95096973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258" y="1068429"/>
            <a:ext cx="4419600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Vector calculous is complicated.</a:t>
            </a:r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649504-9694-493E-BC39-88F53D9936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969" y="1524815"/>
            <a:ext cx="3064431" cy="45595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8E4DC9-8AD9-4167-9D48-A3CA77788B1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86" r="4145"/>
          <a:stretch/>
        </p:blipFill>
        <p:spPr>
          <a:xfrm>
            <a:off x="6312335" y="1526343"/>
            <a:ext cx="2679266" cy="47697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FCCD08-55B3-4829-B117-6DB92C265AF0}"/>
              </a:ext>
            </a:extLst>
          </p:cNvPr>
          <p:cNvSpPr/>
          <p:nvPr/>
        </p:nvSpPr>
        <p:spPr>
          <a:xfrm>
            <a:off x="500742" y="6434425"/>
            <a:ext cx="1013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7"/>
              </a:rPr>
              <a:t>https://en.wikipedia.org/wiki/Orbit#Newtonian_analysis_of_orbital_motion</a:t>
            </a:r>
            <a:endParaRPr lang="en-US" sz="2000" dirty="0"/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27DC6332-88E2-4A6F-97FD-1193C4400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3" y="6084317"/>
            <a:ext cx="4419600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Jeff rewrote the wiki page: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53958C-6A43-44BA-9B2D-750A6AB1BD79}"/>
              </a:ext>
            </a:extLst>
          </p:cNvPr>
          <p:cNvGrpSpPr/>
          <p:nvPr/>
        </p:nvGrpSpPr>
        <p:grpSpPr>
          <a:xfrm>
            <a:off x="228600" y="5638800"/>
            <a:ext cx="2247614" cy="484000"/>
            <a:chOff x="2930856" y="1198088"/>
            <a:chExt cx="2247614" cy="484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2F3A160-C7D3-47AF-8D37-3D0ED61B21BF}"/>
                </a:ext>
              </a:extLst>
            </p:cNvPr>
            <p:cNvSpPr/>
            <p:nvPr/>
          </p:nvSpPr>
          <p:spPr>
            <a:xfrm>
              <a:off x="3352800" y="1198088"/>
              <a:ext cx="182567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0"/>
                </a:spcBef>
              </a:pPr>
              <a:r>
                <a:rPr lang="en-US" altLang="en-US" i="0" dirty="0"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  <a:t>kind of ugly.</a:t>
              </a:r>
              <a:endParaRPr lang="en-US" dirty="0"/>
            </a:p>
          </p:txBody>
        </p:sp>
        <p:grpSp>
          <p:nvGrpSpPr>
            <p:cNvPr id="15" name="Group 6">
              <a:extLst>
                <a:ext uri="{FF2B5EF4-FFF2-40B4-BE49-F238E27FC236}">
                  <a16:creationId xmlns:a16="http://schemas.microsoft.com/office/drawing/2014/main" id="{2A86A69A-E56C-4296-83DC-49D8B12A3C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0856" y="1251406"/>
              <a:ext cx="424670" cy="430682"/>
              <a:chOff x="2065" y="1551"/>
              <a:chExt cx="1628" cy="1988"/>
            </a:xfrm>
          </p:grpSpPr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C3AAD426-96F5-463A-A7E1-CC75914E99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8" y="1977"/>
                <a:ext cx="331" cy="334"/>
              </a:xfrm>
              <a:custGeom>
                <a:avLst/>
                <a:gdLst>
                  <a:gd name="T0" fmla="*/ 255 w 331"/>
                  <a:gd name="T1" fmla="*/ 212 h 334"/>
                  <a:gd name="T2" fmla="*/ 284 w 331"/>
                  <a:gd name="T3" fmla="*/ 141 h 334"/>
                  <a:gd name="T4" fmla="*/ 279 w 331"/>
                  <a:gd name="T5" fmla="*/ 85 h 334"/>
                  <a:gd name="T6" fmla="*/ 270 w 331"/>
                  <a:gd name="T7" fmla="*/ 38 h 334"/>
                  <a:gd name="T8" fmla="*/ 227 w 331"/>
                  <a:gd name="T9" fmla="*/ 5 h 334"/>
                  <a:gd name="T10" fmla="*/ 166 w 331"/>
                  <a:gd name="T11" fmla="*/ 0 h 334"/>
                  <a:gd name="T12" fmla="*/ 118 w 331"/>
                  <a:gd name="T13" fmla="*/ 5 h 334"/>
                  <a:gd name="T14" fmla="*/ 47 w 331"/>
                  <a:gd name="T15" fmla="*/ 47 h 334"/>
                  <a:gd name="T16" fmla="*/ 14 w 331"/>
                  <a:gd name="T17" fmla="*/ 113 h 334"/>
                  <a:gd name="T18" fmla="*/ 0 w 331"/>
                  <a:gd name="T19" fmla="*/ 193 h 334"/>
                  <a:gd name="T20" fmla="*/ 14 w 331"/>
                  <a:gd name="T21" fmla="*/ 282 h 334"/>
                  <a:gd name="T22" fmla="*/ 43 w 331"/>
                  <a:gd name="T23" fmla="*/ 315 h 334"/>
                  <a:gd name="T24" fmla="*/ 95 w 331"/>
                  <a:gd name="T25" fmla="*/ 334 h 334"/>
                  <a:gd name="T26" fmla="*/ 147 w 331"/>
                  <a:gd name="T27" fmla="*/ 329 h 334"/>
                  <a:gd name="T28" fmla="*/ 203 w 331"/>
                  <a:gd name="T29" fmla="*/ 306 h 334"/>
                  <a:gd name="T30" fmla="*/ 241 w 331"/>
                  <a:gd name="T31" fmla="*/ 273 h 334"/>
                  <a:gd name="T32" fmla="*/ 303 w 331"/>
                  <a:gd name="T33" fmla="*/ 325 h 334"/>
                  <a:gd name="T34" fmla="*/ 331 w 331"/>
                  <a:gd name="T35" fmla="*/ 325 h 334"/>
                  <a:gd name="T36" fmla="*/ 331 w 331"/>
                  <a:gd name="T37" fmla="*/ 296 h 334"/>
                  <a:gd name="T38" fmla="*/ 317 w 331"/>
                  <a:gd name="T39" fmla="*/ 273 h 334"/>
                  <a:gd name="T40" fmla="*/ 255 w 331"/>
                  <a:gd name="T41" fmla="*/ 212 h 3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1"/>
                  <a:gd name="T64" fmla="*/ 0 h 334"/>
                  <a:gd name="T65" fmla="*/ 331 w 331"/>
                  <a:gd name="T66" fmla="*/ 334 h 3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1" h="334">
                    <a:moveTo>
                      <a:pt x="255" y="212"/>
                    </a:moveTo>
                    <a:lnTo>
                      <a:pt x="284" y="141"/>
                    </a:lnTo>
                    <a:lnTo>
                      <a:pt x="279" y="85"/>
                    </a:lnTo>
                    <a:lnTo>
                      <a:pt x="270" y="38"/>
                    </a:lnTo>
                    <a:lnTo>
                      <a:pt x="227" y="5"/>
                    </a:lnTo>
                    <a:lnTo>
                      <a:pt x="166" y="0"/>
                    </a:lnTo>
                    <a:lnTo>
                      <a:pt x="118" y="5"/>
                    </a:lnTo>
                    <a:lnTo>
                      <a:pt x="47" y="47"/>
                    </a:lnTo>
                    <a:lnTo>
                      <a:pt x="14" y="113"/>
                    </a:lnTo>
                    <a:lnTo>
                      <a:pt x="0" y="193"/>
                    </a:lnTo>
                    <a:lnTo>
                      <a:pt x="14" y="282"/>
                    </a:lnTo>
                    <a:lnTo>
                      <a:pt x="43" y="315"/>
                    </a:lnTo>
                    <a:lnTo>
                      <a:pt x="95" y="334"/>
                    </a:lnTo>
                    <a:lnTo>
                      <a:pt x="147" y="329"/>
                    </a:lnTo>
                    <a:lnTo>
                      <a:pt x="203" y="306"/>
                    </a:lnTo>
                    <a:lnTo>
                      <a:pt x="241" y="273"/>
                    </a:lnTo>
                    <a:lnTo>
                      <a:pt x="303" y="325"/>
                    </a:lnTo>
                    <a:lnTo>
                      <a:pt x="331" y="325"/>
                    </a:lnTo>
                    <a:lnTo>
                      <a:pt x="331" y="296"/>
                    </a:lnTo>
                    <a:lnTo>
                      <a:pt x="317" y="273"/>
                    </a:lnTo>
                    <a:lnTo>
                      <a:pt x="255" y="21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E39BA71B-743C-42EC-98DB-93FE2A895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1" y="1929"/>
                <a:ext cx="303" cy="127"/>
              </a:xfrm>
              <a:custGeom>
                <a:avLst/>
                <a:gdLst>
                  <a:gd name="T0" fmla="*/ 234 w 303"/>
                  <a:gd name="T1" fmla="*/ 127 h 127"/>
                  <a:gd name="T2" fmla="*/ 303 w 303"/>
                  <a:gd name="T3" fmla="*/ 117 h 127"/>
                  <a:gd name="T4" fmla="*/ 303 w 303"/>
                  <a:gd name="T5" fmla="*/ 90 h 127"/>
                  <a:gd name="T6" fmla="*/ 223 w 303"/>
                  <a:gd name="T7" fmla="*/ 110 h 127"/>
                  <a:gd name="T8" fmla="*/ 213 w 303"/>
                  <a:gd name="T9" fmla="*/ 100 h 127"/>
                  <a:gd name="T10" fmla="*/ 265 w 303"/>
                  <a:gd name="T11" fmla="*/ 61 h 127"/>
                  <a:gd name="T12" fmla="*/ 246 w 303"/>
                  <a:gd name="T13" fmla="*/ 51 h 127"/>
                  <a:gd name="T14" fmla="*/ 199 w 303"/>
                  <a:gd name="T15" fmla="*/ 81 h 127"/>
                  <a:gd name="T16" fmla="*/ 180 w 303"/>
                  <a:gd name="T17" fmla="*/ 71 h 127"/>
                  <a:gd name="T18" fmla="*/ 253 w 303"/>
                  <a:gd name="T19" fmla="*/ 24 h 127"/>
                  <a:gd name="T20" fmla="*/ 239 w 303"/>
                  <a:gd name="T21" fmla="*/ 0 h 127"/>
                  <a:gd name="T22" fmla="*/ 147 w 303"/>
                  <a:gd name="T23" fmla="*/ 71 h 127"/>
                  <a:gd name="T24" fmla="*/ 85 w 303"/>
                  <a:gd name="T25" fmla="*/ 90 h 127"/>
                  <a:gd name="T26" fmla="*/ 69 w 303"/>
                  <a:gd name="T27" fmla="*/ 66 h 127"/>
                  <a:gd name="T28" fmla="*/ 50 w 303"/>
                  <a:gd name="T29" fmla="*/ 17 h 127"/>
                  <a:gd name="T30" fmla="*/ 28 w 303"/>
                  <a:gd name="T31" fmla="*/ 37 h 127"/>
                  <a:gd name="T32" fmla="*/ 52 w 303"/>
                  <a:gd name="T33" fmla="*/ 85 h 127"/>
                  <a:gd name="T34" fmla="*/ 38 w 303"/>
                  <a:gd name="T35" fmla="*/ 95 h 127"/>
                  <a:gd name="T36" fmla="*/ 14 w 303"/>
                  <a:gd name="T37" fmla="*/ 51 h 127"/>
                  <a:gd name="T38" fmla="*/ 0 w 303"/>
                  <a:gd name="T39" fmla="*/ 76 h 127"/>
                  <a:gd name="T40" fmla="*/ 17 w 303"/>
                  <a:gd name="T41" fmla="*/ 120 h 127"/>
                  <a:gd name="T42" fmla="*/ 133 w 303"/>
                  <a:gd name="T43" fmla="*/ 105 h 127"/>
                  <a:gd name="T44" fmla="*/ 234 w 303"/>
                  <a:gd name="T45" fmla="*/ 127 h 12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03"/>
                  <a:gd name="T70" fmla="*/ 0 h 127"/>
                  <a:gd name="T71" fmla="*/ 303 w 303"/>
                  <a:gd name="T72" fmla="*/ 127 h 12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03" h="127">
                    <a:moveTo>
                      <a:pt x="234" y="127"/>
                    </a:moveTo>
                    <a:lnTo>
                      <a:pt x="303" y="117"/>
                    </a:lnTo>
                    <a:lnTo>
                      <a:pt x="303" y="90"/>
                    </a:lnTo>
                    <a:lnTo>
                      <a:pt x="223" y="110"/>
                    </a:lnTo>
                    <a:lnTo>
                      <a:pt x="213" y="100"/>
                    </a:lnTo>
                    <a:lnTo>
                      <a:pt x="265" y="61"/>
                    </a:lnTo>
                    <a:lnTo>
                      <a:pt x="246" y="51"/>
                    </a:lnTo>
                    <a:lnTo>
                      <a:pt x="199" y="81"/>
                    </a:lnTo>
                    <a:lnTo>
                      <a:pt x="180" y="71"/>
                    </a:lnTo>
                    <a:lnTo>
                      <a:pt x="253" y="24"/>
                    </a:lnTo>
                    <a:lnTo>
                      <a:pt x="239" y="0"/>
                    </a:lnTo>
                    <a:lnTo>
                      <a:pt x="147" y="71"/>
                    </a:lnTo>
                    <a:lnTo>
                      <a:pt x="85" y="90"/>
                    </a:lnTo>
                    <a:lnTo>
                      <a:pt x="69" y="66"/>
                    </a:lnTo>
                    <a:lnTo>
                      <a:pt x="50" y="17"/>
                    </a:lnTo>
                    <a:lnTo>
                      <a:pt x="28" y="37"/>
                    </a:lnTo>
                    <a:lnTo>
                      <a:pt x="52" y="85"/>
                    </a:lnTo>
                    <a:lnTo>
                      <a:pt x="38" y="95"/>
                    </a:lnTo>
                    <a:lnTo>
                      <a:pt x="14" y="51"/>
                    </a:lnTo>
                    <a:lnTo>
                      <a:pt x="0" y="76"/>
                    </a:lnTo>
                    <a:lnTo>
                      <a:pt x="17" y="120"/>
                    </a:lnTo>
                    <a:lnTo>
                      <a:pt x="133" y="105"/>
                    </a:lnTo>
                    <a:lnTo>
                      <a:pt x="234" y="127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EACDF57E-7BDC-4102-976B-FD39B8DEB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0" y="1839"/>
                <a:ext cx="518" cy="632"/>
              </a:xfrm>
              <a:custGeom>
                <a:avLst/>
                <a:gdLst>
                  <a:gd name="T0" fmla="*/ 14 w 518"/>
                  <a:gd name="T1" fmla="*/ 623 h 632"/>
                  <a:gd name="T2" fmla="*/ 0 w 518"/>
                  <a:gd name="T3" fmla="*/ 595 h 632"/>
                  <a:gd name="T4" fmla="*/ 9 w 518"/>
                  <a:gd name="T5" fmla="*/ 567 h 632"/>
                  <a:gd name="T6" fmla="*/ 42 w 518"/>
                  <a:gd name="T7" fmla="*/ 539 h 632"/>
                  <a:gd name="T8" fmla="*/ 126 w 518"/>
                  <a:gd name="T9" fmla="*/ 525 h 632"/>
                  <a:gd name="T10" fmla="*/ 233 w 518"/>
                  <a:gd name="T11" fmla="*/ 534 h 632"/>
                  <a:gd name="T12" fmla="*/ 369 w 518"/>
                  <a:gd name="T13" fmla="*/ 516 h 632"/>
                  <a:gd name="T14" fmla="*/ 453 w 518"/>
                  <a:gd name="T15" fmla="*/ 474 h 632"/>
                  <a:gd name="T16" fmla="*/ 471 w 518"/>
                  <a:gd name="T17" fmla="*/ 451 h 632"/>
                  <a:gd name="T18" fmla="*/ 457 w 518"/>
                  <a:gd name="T19" fmla="*/ 390 h 632"/>
                  <a:gd name="T20" fmla="*/ 420 w 518"/>
                  <a:gd name="T21" fmla="*/ 256 h 632"/>
                  <a:gd name="T22" fmla="*/ 364 w 518"/>
                  <a:gd name="T23" fmla="*/ 177 h 632"/>
                  <a:gd name="T24" fmla="*/ 327 w 518"/>
                  <a:gd name="T25" fmla="*/ 153 h 632"/>
                  <a:gd name="T26" fmla="*/ 322 w 518"/>
                  <a:gd name="T27" fmla="*/ 130 h 632"/>
                  <a:gd name="T28" fmla="*/ 341 w 518"/>
                  <a:gd name="T29" fmla="*/ 121 h 632"/>
                  <a:gd name="T30" fmla="*/ 355 w 518"/>
                  <a:gd name="T31" fmla="*/ 98 h 632"/>
                  <a:gd name="T32" fmla="*/ 327 w 518"/>
                  <a:gd name="T33" fmla="*/ 65 h 632"/>
                  <a:gd name="T34" fmla="*/ 294 w 518"/>
                  <a:gd name="T35" fmla="*/ 70 h 632"/>
                  <a:gd name="T36" fmla="*/ 275 w 518"/>
                  <a:gd name="T37" fmla="*/ 46 h 632"/>
                  <a:gd name="T38" fmla="*/ 299 w 518"/>
                  <a:gd name="T39" fmla="*/ 14 h 632"/>
                  <a:gd name="T40" fmla="*/ 341 w 518"/>
                  <a:gd name="T41" fmla="*/ 0 h 632"/>
                  <a:gd name="T42" fmla="*/ 392 w 518"/>
                  <a:gd name="T43" fmla="*/ 14 h 632"/>
                  <a:gd name="T44" fmla="*/ 411 w 518"/>
                  <a:gd name="T45" fmla="*/ 60 h 632"/>
                  <a:gd name="T46" fmla="*/ 406 w 518"/>
                  <a:gd name="T47" fmla="*/ 121 h 632"/>
                  <a:gd name="T48" fmla="*/ 373 w 518"/>
                  <a:gd name="T49" fmla="*/ 144 h 632"/>
                  <a:gd name="T50" fmla="*/ 411 w 518"/>
                  <a:gd name="T51" fmla="*/ 181 h 632"/>
                  <a:gd name="T52" fmla="*/ 457 w 518"/>
                  <a:gd name="T53" fmla="*/ 237 h 632"/>
                  <a:gd name="T54" fmla="*/ 485 w 518"/>
                  <a:gd name="T55" fmla="*/ 339 h 632"/>
                  <a:gd name="T56" fmla="*/ 518 w 518"/>
                  <a:gd name="T57" fmla="*/ 455 h 632"/>
                  <a:gd name="T58" fmla="*/ 518 w 518"/>
                  <a:gd name="T59" fmla="*/ 502 h 632"/>
                  <a:gd name="T60" fmla="*/ 504 w 518"/>
                  <a:gd name="T61" fmla="*/ 511 h 632"/>
                  <a:gd name="T62" fmla="*/ 420 w 518"/>
                  <a:gd name="T63" fmla="*/ 548 h 632"/>
                  <a:gd name="T64" fmla="*/ 322 w 518"/>
                  <a:gd name="T65" fmla="*/ 576 h 632"/>
                  <a:gd name="T66" fmla="*/ 154 w 518"/>
                  <a:gd name="T67" fmla="*/ 599 h 632"/>
                  <a:gd name="T68" fmla="*/ 56 w 518"/>
                  <a:gd name="T69" fmla="*/ 632 h 632"/>
                  <a:gd name="T70" fmla="*/ 14 w 518"/>
                  <a:gd name="T71" fmla="*/ 623 h 63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18"/>
                  <a:gd name="T109" fmla="*/ 0 h 632"/>
                  <a:gd name="T110" fmla="*/ 518 w 518"/>
                  <a:gd name="T111" fmla="*/ 632 h 63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18" h="632">
                    <a:moveTo>
                      <a:pt x="14" y="623"/>
                    </a:moveTo>
                    <a:lnTo>
                      <a:pt x="0" y="595"/>
                    </a:lnTo>
                    <a:lnTo>
                      <a:pt x="9" y="567"/>
                    </a:lnTo>
                    <a:lnTo>
                      <a:pt x="42" y="539"/>
                    </a:lnTo>
                    <a:lnTo>
                      <a:pt x="126" y="525"/>
                    </a:lnTo>
                    <a:lnTo>
                      <a:pt x="233" y="534"/>
                    </a:lnTo>
                    <a:lnTo>
                      <a:pt x="369" y="516"/>
                    </a:lnTo>
                    <a:lnTo>
                      <a:pt x="453" y="474"/>
                    </a:lnTo>
                    <a:lnTo>
                      <a:pt x="471" y="451"/>
                    </a:lnTo>
                    <a:lnTo>
                      <a:pt x="457" y="390"/>
                    </a:lnTo>
                    <a:lnTo>
                      <a:pt x="420" y="256"/>
                    </a:lnTo>
                    <a:lnTo>
                      <a:pt x="364" y="177"/>
                    </a:lnTo>
                    <a:lnTo>
                      <a:pt x="327" y="153"/>
                    </a:lnTo>
                    <a:lnTo>
                      <a:pt x="322" y="130"/>
                    </a:lnTo>
                    <a:lnTo>
                      <a:pt x="341" y="121"/>
                    </a:lnTo>
                    <a:lnTo>
                      <a:pt x="355" y="98"/>
                    </a:lnTo>
                    <a:lnTo>
                      <a:pt x="327" y="65"/>
                    </a:lnTo>
                    <a:lnTo>
                      <a:pt x="294" y="70"/>
                    </a:lnTo>
                    <a:lnTo>
                      <a:pt x="275" y="46"/>
                    </a:lnTo>
                    <a:lnTo>
                      <a:pt x="299" y="14"/>
                    </a:lnTo>
                    <a:lnTo>
                      <a:pt x="341" y="0"/>
                    </a:lnTo>
                    <a:lnTo>
                      <a:pt x="392" y="14"/>
                    </a:lnTo>
                    <a:lnTo>
                      <a:pt x="411" y="60"/>
                    </a:lnTo>
                    <a:lnTo>
                      <a:pt x="406" y="121"/>
                    </a:lnTo>
                    <a:lnTo>
                      <a:pt x="373" y="144"/>
                    </a:lnTo>
                    <a:lnTo>
                      <a:pt x="411" y="181"/>
                    </a:lnTo>
                    <a:lnTo>
                      <a:pt x="457" y="237"/>
                    </a:lnTo>
                    <a:lnTo>
                      <a:pt x="485" y="339"/>
                    </a:lnTo>
                    <a:lnTo>
                      <a:pt x="518" y="455"/>
                    </a:lnTo>
                    <a:lnTo>
                      <a:pt x="518" y="502"/>
                    </a:lnTo>
                    <a:lnTo>
                      <a:pt x="504" y="511"/>
                    </a:lnTo>
                    <a:lnTo>
                      <a:pt x="420" y="548"/>
                    </a:lnTo>
                    <a:lnTo>
                      <a:pt x="322" y="576"/>
                    </a:lnTo>
                    <a:lnTo>
                      <a:pt x="154" y="599"/>
                    </a:lnTo>
                    <a:lnTo>
                      <a:pt x="56" y="632"/>
                    </a:lnTo>
                    <a:lnTo>
                      <a:pt x="14" y="6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39E1B7DD-487E-4EF0-AD3E-C0A1CA84A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2046"/>
                <a:ext cx="47" cy="86"/>
              </a:xfrm>
              <a:custGeom>
                <a:avLst/>
                <a:gdLst>
                  <a:gd name="T0" fmla="*/ 10 w 47"/>
                  <a:gd name="T1" fmla="*/ 32 h 86"/>
                  <a:gd name="T2" fmla="*/ 28 w 47"/>
                  <a:gd name="T3" fmla="*/ 75 h 86"/>
                  <a:gd name="T4" fmla="*/ 35 w 47"/>
                  <a:gd name="T5" fmla="*/ 86 h 86"/>
                  <a:gd name="T6" fmla="*/ 43 w 47"/>
                  <a:gd name="T7" fmla="*/ 85 h 86"/>
                  <a:gd name="T8" fmla="*/ 47 w 47"/>
                  <a:gd name="T9" fmla="*/ 73 h 86"/>
                  <a:gd name="T10" fmla="*/ 1 w 47"/>
                  <a:gd name="T11" fmla="*/ 0 h 86"/>
                  <a:gd name="T12" fmla="*/ 0 w 47"/>
                  <a:gd name="T13" fmla="*/ 15 h 86"/>
                  <a:gd name="T14" fmla="*/ 10 w 47"/>
                  <a:gd name="T15" fmla="*/ 32 h 8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86"/>
                  <a:gd name="T26" fmla="*/ 47 w 47"/>
                  <a:gd name="T27" fmla="*/ 86 h 8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86">
                    <a:moveTo>
                      <a:pt x="10" y="32"/>
                    </a:moveTo>
                    <a:lnTo>
                      <a:pt x="28" y="75"/>
                    </a:lnTo>
                    <a:lnTo>
                      <a:pt x="35" y="86"/>
                    </a:lnTo>
                    <a:lnTo>
                      <a:pt x="43" y="85"/>
                    </a:lnTo>
                    <a:lnTo>
                      <a:pt x="47" y="73"/>
                    </a:lnTo>
                    <a:lnTo>
                      <a:pt x="1" y="0"/>
                    </a:lnTo>
                    <a:lnTo>
                      <a:pt x="0" y="15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1C834BAA-2C3B-4272-9559-8D0F8BB73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" y="1561"/>
                <a:ext cx="551" cy="452"/>
              </a:xfrm>
              <a:custGeom>
                <a:avLst/>
                <a:gdLst>
                  <a:gd name="T0" fmla="*/ 93 w 551"/>
                  <a:gd name="T1" fmla="*/ 345 h 452"/>
                  <a:gd name="T2" fmla="*/ 0 w 551"/>
                  <a:gd name="T3" fmla="*/ 373 h 452"/>
                  <a:gd name="T4" fmla="*/ 9 w 551"/>
                  <a:gd name="T5" fmla="*/ 410 h 452"/>
                  <a:gd name="T6" fmla="*/ 140 w 551"/>
                  <a:gd name="T7" fmla="*/ 345 h 452"/>
                  <a:gd name="T8" fmla="*/ 9 w 551"/>
                  <a:gd name="T9" fmla="*/ 429 h 452"/>
                  <a:gd name="T10" fmla="*/ 23 w 551"/>
                  <a:gd name="T11" fmla="*/ 452 h 452"/>
                  <a:gd name="T12" fmla="*/ 121 w 551"/>
                  <a:gd name="T13" fmla="*/ 382 h 452"/>
                  <a:gd name="T14" fmla="*/ 196 w 551"/>
                  <a:gd name="T15" fmla="*/ 345 h 452"/>
                  <a:gd name="T16" fmla="*/ 313 w 551"/>
                  <a:gd name="T17" fmla="*/ 312 h 452"/>
                  <a:gd name="T18" fmla="*/ 434 w 551"/>
                  <a:gd name="T19" fmla="*/ 312 h 452"/>
                  <a:gd name="T20" fmla="*/ 546 w 551"/>
                  <a:gd name="T21" fmla="*/ 308 h 452"/>
                  <a:gd name="T22" fmla="*/ 551 w 551"/>
                  <a:gd name="T23" fmla="*/ 275 h 452"/>
                  <a:gd name="T24" fmla="*/ 430 w 551"/>
                  <a:gd name="T25" fmla="*/ 284 h 452"/>
                  <a:gd name="T26" fmla="*/ 313 w 551"/>
                  <a:gd name="T27" fmla="*/ 294 h 452"/>
                  <a:gd name="T28" fmla="*/ 196 w 551"/>
                  <a:gd name="T29" fmla="*/ 322 h 452"/>
                  <a:gd name="T30" fmla="*/ 177 w 551"/>
                  <a:gd name="T31" fmla="*/ 326 h 452"/>
                  <a:gd name="T32" fmla="*/ 313 w 551"/>
                  <a:gd name="T33" fmla="*/ 261 h 452"/>
                  <a:gd name="T34" fmla="*/ 448 w 551"/>
                  <a:gd name="T35" fmla="*/ 172 h 452"/>
                  <a:gd name="T36" fmla="*/ 453 w 551"/>
                  <a:gd name="T37" fmla="*/ 140 h 452"/>
                  <a:gd name="T38" fmla="*/ 350 w 551"/>
                  <a:gd name="T39" fmla="*/ 210 h 452"/>
                  <a:gd name="T40" fmla="*/ 224 w 551"/>
                  <a:gd name="T41" fmla="*/ 284 h 452"/>
                  <a:gd name="T42" fmla="*/ 168 w 551"/>
                  <a:gd name="T43" fmla="*/ 303 h 452"/>
                  <a:gd name="T44" fmla="*/ 271 w 551"/>
                  <a:gd name="T45" fmla="*/ 224 h 452"/>
                  <a:gd name="T46" fmla="*/ 332 w 551"/>
                  <a:gd name="T47" fmla="*/ 135 h 452"/>
                  <a:gd name="T48" fmla="*/ 360 w 551"/>
                  <a:gd name="T49" fmla="*/ 47 h 452"/>
                  <a:gd name="T50" fmla="*/ 332 w 551"/>
                  <a:gd name="T51" fmla="*/ 0 h 452"/>
                  <a:gd name="T52" fmla="*/ 318 w 551"/>
                  <a:gd name="T53" fmla="*/ 103 h 452"/>
                  <a:gd name="T54" fmla="*/ 266 w 551"/>
                  <a:gd name="T55" fmla="*/ 196 h 452"/>
                  <a:gd name="T56" fmla="*/ 191 w 551"/>
                  <a:gd name="T57" fmla="*/ 256 h 452"/>
                  <a:gd name="T58" fmla="*/ 93 w 551"/>
                  <a:gd name="T59" fmla="*/ 345 h 45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51"/>
                  <a:gd name="T91" fmla="*/ 0 h 452"/>
                  <a:gd name="T92" fmla="*/ 551 w 551"/>
                  <a:gd name="T93" fmla="*/ 452 h 45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51" h="452">
                    <a:moveTo>
                      <a:pt x="93" y="345"/>
                    </a:moveTo>
                    <a:lnTo>
                      <a:pt x="0" y="373"/>
                    </a:lnTo>
                    <a:lnTo>
                      <a:pt x="9" y="410"/>
                    </a:lnTo>
                    <a:lnTo>
                      <a:pt x="140" y="345"/>
                    </a:lnTo>
                    <a:lnTo>
                      <a:pt x="9" y="429"/>
                    </a:lnTo>
                    <a:lnTo>
                      <a:pt x="23" y="452"/>
                    </a:lnTo>
                    <a:lnTo>
                      <a:pt x="121" y="382"/>
                    </a:lnTo>
                    <a:lnTo>
                      <a:pt x="196" y="345"/>
                    </a:lnTo>
                    <a:lnTo>
                      <a:pt x="313" y="312"/>
                    </a:lnTo>
                    <a:lnTo>
                      <a:pt x="434" y="312"/>
                    </a:lnTo>
                    <a:lnTo>
                      <a:pt x="546" y="308"/>
                    </a:lnTo>
                    <a:lnTo>
                      <a:pt x="551" y="275"/>
                    </a:lnTo>
                    <a:lnTo>
                      <a:pt x="430" y="284"/>
                    </a:lnTo>
                    <a:lnTo>
                      <a:pt x="313" y="294"/>
                    </a:lnTo>
                    <a:lnTo>
                      <a:pt x="196" y="322"/>
                    </a:lnTo>
                    <a:lnTo>
                      <a:pt x="177" y="326"/>
                    </a:lnTo>
                    <a:lnTo>
                      <a:pt x="313" y="261"/>
                    </a:lnTo>
                    <a:lnTo>
                      <a:pt x="448" y="172"/>
                    </a:lnTo>
                    <a:lnTo>
                      <a:pt x="453" y="140"/>
                    </a:lnTo>
                    <a:lnTo>
                      <a:pt x="350" y="210"/>
                    </a:lnTo>
                    <a:lnTo>
                      <a:pt x="224" y="284"/>
                    </a:lnTo>
                    <a:lnTo>
                      <a:pt x="168" y="303"/>
                    </a:lnTo>
                    <a:lnTo>
                      <a:pt x="271" y="224"/>
                    </a:lnTo>
                    <a:lnTo>
                      <a:pt x="332" y="135"/>
                    </a:lnTo>
                    <a:lnTo>
                      <a:pt x="360" y="47"/>
                    </a:lnTo>
                    <a:lnTo>
                      <a:pt x="332" y="0"/>
                    </a:lnTo>
                    <a:lnTo>
                      <a:pt x="318" y="103"/>
                    </a:lnTo>
                    <a:lnTo>
                      <a:pt x="266" y="196"/>
                    </a:lnTo>
                    <a:lnTo>
                      <a:pt x="191" y="256"/>
                    </a:lnTo>
                    <a:lnTo>
                      <a:pt x="93" y="345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B3B2C2B6-0895-4CE3-BC9C-56BEDF99F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" y="2056"/>
                <a:ext cx="31" cy="92"/>
              </a:xfrm>
              <a:custGeom>
                <a:avLst/>
                <a:gdLst>
                  <a:gd name="T0" fmla="*/ 16 w 31"/>
                  <a:gd name="T1" fmla="*/ 32 h 92"/>
                  <a:gd name="T2" fmla="*/ 6 w 31"/>
                  <a:gd name="T3" fmla="*/ 77 h 92"/>
                  <a:gd name="T4" fmla="*/ 0 w 31"/>
                  <a:gd name="T5" fmla="*/ 87 h 92"/>
                  <a:gd name="T6" fmla="*/ 9 w 31"/>
                  <a:gd name="T7" fmla="*/ 92 h 92"/>
                  <a:gd name="T8" fmla="*/ 22 w 31"/>
                  <a:gd name="T9" fmla="*/ 85 h 92"/>
                  <a:gd name="T10" fmla="*/ 31 w 31"/>
                  <a:gd name="T11" fmla="*/ 0 h 92"/>
                  <a:gd name="T12" fmla="*/ 19 w 31"/>
                  <a:gd name="T13" fmla="*/ 12 h 92"/>
                  <a:gd name="T14" fmla="*/ 16 w 31"/>
                  <a:gd name="T15" fmla="*/ 3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92"/>
                  <a:gd name="T26" fmla="*/ 31 w 31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92">
                    <a:moveTo>
                      <a:pt x="16" y="32"/>
                    </a:moveTo>
                    <a:lnTo>
                      <a:pt x="6" y="77"/>
                    </a:lnTo>
                    <a:lnTo>
                      <a:pt x="0" y="87"/>
                    </a:lnTo>
                    <a:lnTo>
                      <a:pt x="9" y="92"/>
                    </a:lnTo>
                    <a:lnTo>
                      <a:pt x="22" y="85"/>
                    </a:lnTo>
                    <a:lnTo>
                      <a:pt x="31" y="0"/>
                    </a:lnTo>
                    <a:lnTo>
                      <a:pt x="19" y="12"/>
                    </a:lnTo>
                    <a:lnTo>
                      <a:pt x="16" y="3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13">
                <a:extLst>
                  <a:ext uri="{FF2B5EF4-FFF2-40B4-BE49-F238E27FC236}">
                    <a16:creationId xmlns:a16="http://schemas.microsoft.com/office/drawing/2014/main" id="{558DDD08-47A5-418D-BDD5-8E2D844364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8" y="1812"/>
                <a:ext cx="27" cy="92"/>
              </a:xfrm>
              <a:custGeom>
                <a:avLst/>
                <a:gdLst>
                  <a:gd name="T0" fmla="*/ 17 w 27"/>
                  <a:gd name="T1" fmla="*/ 62 h 92"/>
                  <a:gd name="T2" fmla="*/ 7 w 27"/>
                  <a:gd name="T3" fmla="*/ 17 h 92"/>
                  <a:gd name="T4" fmla="*/ 0 w 27"/>
                  <a:gd name="T5" fmla="*/ 5 h 92"/>
                  <a:gd name="T6" fmla="*/ 14 w 27"/>
                  <a:gd name="T7" fmla="*/ 0 h 92"/>
                  <a:gd name="T8" fmla="*/ 27 w 27"/>
                  <a:gd name="T9" fmla="*/ 7 h 92"/>
                  <a:gd name="T10" fmla="*/ 24 w 27"/>
                  <a:gd name="T11" fmla="*/ 92 h 92"/>
                  <a:gd name="T12" fmla="*/ 14 w 27"/>
                  <a:gd name="T13" fmla="*/ 80 h 92"/>
                  <a:gd name="T14" fmla="*/ 17 w 27"/>
                  <a:gd name="T15" fmla="*/ 62 h 9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92"/>
                  <a:gd name="T26" fmla="*/ 27 w 27"/>
                  <a:gd name="T27" fmla="*/ 92 h 9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92">
                    <a:moveTo>
                      <a:pt x="17" y="62"/>
                    </a:moveTo>
                    <a:lnTo>
                      <a:pt x="7" y="17"/>
                    </a:lnTo>
                    <a:lnTo>
                      <a:pt x="0" y="5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24" y="92"/>
                    </a:lnTo>
                    <a:lnTo>
                      <a:pt x="14" y="80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3968E953-9353-415E-8F68-B0110A910D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8" y="1831"/>
                <a:ext cx="66" cy="73"/>
              </a:xfrm>
              <a:custGeom>
                <a:avLst/>
                <a:gdLst>
                  <a:gd name="T0" fmla="*/ 40 w 66"/>
                  <a:gd name="T1" fmla="*/ 50 h 73"/>
                  <a:gd name="T2" fmla="*/ 8 w 66"/>
                  <a:gd name="T3" fmla="*/ 15 h 73"/>
                  <a:gd name="T4" fmla="*/ 0 w 66"/>
                  <a:gd name="T5" fmla="*/ 8 h 73"/>
                  <a:gd name="T6" fmla="*/ 3 w 66"/>
                  <a:gd name="T7" fmla="*/ 0 h 73"/>
                  <a:gd name="T8" fmla="*/ 18 w 66"/>
                  <a:gd name="T9" fmla="*/ 3 h 73"/>
                  <a:gd name="T10" fmla="*/ 66 w 66"/>
                  <a:gd name="T11" fmla="*/ 73 h 73"/>
                  <a:gd name="T12" fmla="*/ 53 w 66"/>
                  <a:gd name="T13" fmla="*/ 68 h 73"/>
                  <a:gd name="T14" fmla="*/ 40 w 66"/>
                  <a:gd name="T15" fmla="*/ 50 h 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6"/>
                  <a:gd name="T25" fmla="*/ 0 h 73"/>
                  <a:gd name="T26" fmla="*/ 66 w 66"/>
                  <a:gd name="T27" fmla="*/ 73 h 7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6" h="73">
                    <a:moveTo>
                      <a:pt x="40" y="50"/>
                    </a:moveTo>
                    <a:lnTo>
                      <a:pt x="8" y="15"/>
                    </a:lnTo>
                    <a:lnTo>
                      <a:pt x="0" y="8"/>
                    </a:lnTo>
                    <a:lnTo>
                      <a:pt x="3" y="0"/>
                    </a:lnTo>
                    <a:lnTo>
                      <a:pt x="18" y="3"/>
                    </a:lnTo>
                    <a:lnTo>
                      <a:pt x="66" y="73"/>
                    </a:lnTo>
                    <a:lnTo>
                      <a:pt x="53" y="68"/>
                    </a:lnTo>
                    <a:lnTo>
                      <a:pt x="40" y="5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201494E9-E536-4E68-B1F6-40C556612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0" y="1819"/>
                <a:ext cx="421" cy="670"/>
              </a:xfrm>
              <a:custGeom>
                <a:avLst/>
                <a:gdLst>
                  <a:gd name="T0" fmla="*/ 64 w 421"/>
                  <a:gd name="T1" fmla="*/ 299 h 670"/>
                  <a:gd name="T2" fmla="*/ 191 w 421"/>
                  <a:gd name="T3" fmla="*/ 378 h 670"/>
                  <a:gd name="T4" fmla="*/ 308 w 421"/>
                  <a:gd name="T5" fmla="*/ 468 h 670"/>
                  <a:gd name="T6" fmla="*/ 393 w 421"/>
                  <a:gd name="T7" fmla="*/ 563 h 670"/>
                  <a:gd name="T8" fmla="*/ 421 w 421"/>
                  <a:gd name="T9" fmla="*/ 607 h 670"/>
                  <a:gd name="T10" fmla="*/ 414 w 421"/>
                  <a:gd name="T11" fmla="*/ 649 h 670"/>
                  <a:gd name="T12" fmla="*/ 386 w 421"/>
                  <a:gd name="T13" fmla="*/ 670 h 670"/>
                  <a:gd name="T14" fmla="*/ 332 w 421"/>
                  <a:gd name="T15" fmla="*/ 670 h 670"/>
                  <a:gd name="T16" fmla="*/ 294 w 421"/>
                  <a:gd name="T17" fmla="*/ 591 h 670"/>
                  <a:gd name="T18" fmla="*/ 233 w 421"/>
                  <a:gd name="T19" fmla="*/ 503 h 670"/>
                  <a:gd name="T20" fmla="*/ 148 w 421"/>
                  <a:gd name="T21" fmla="*/ 427 h 670"/>
                  <a:gd name="T22" fmla="*/ 61 w 421"/>
                  <a:gd name="T23" fmla="*/ 348 h 670"/>
                  <a:gd name="T24" fmla="*/ 5 w 421"/>
                  <a:gd name="T25" fmla="*/ 313 h 670"/>
                  <a:gd name="T26" fmla="*/ 0 w 421"/>
                  <a:gd name="T27" fmla="*/ 287 h 670"/>
                  <a:gd name="T28" fmla="*/ 28 w 421"/>
                  <a:gd name="T29" fmla="*/ 230 h 670"/>
                  <a:gd name="T30" fmla="*/ 96 w 421"/>
                  <a:gd name="T31" fmla="*/ 155 h 670"/>
                  <a:gd name="T32" fmla="*/ 202 w 421"/>
                  <a:gd name="T33" fmla="*/ 104 h 670"/>
                  <a:gd name="T34" fmla="*/ 289 w 421"/>
                  <a:gd name="T35" fmla="*/ 83 h 670"/>
                  <a:gd name="T36" fmla="*/ 289 w 421"/>
                  <a:gd name="T37" fmla="*/ 37 h 670"/>
                  <a:gd name="T38" fmla="*/ 346 w 421"/>
                  <a:gd name="T39" fmla="*/ 0 h 670"/>
                  <a:gd name="T40" fmla="*/ 395 w 421"/>
                  <a:gd name="T41" fmla="*/ 0 h 670"/>
                  <a:gd name="T42" fmla="*/ 402 w 421"/>
                  <a:gd name="T43" fmla="*/ 21 h 670"/>
                  <a:gd name="T44" fmla="*/ 381 w 421"/>
                  <a:gd name="T45" fmla="*/ 42 h 670"/>
                  <a:gd name="T46" fmla="*/ 346 w 421"/>
                  <a:gd name="T47" fmla="*/ 42 h 670"/>
                  <a:gd name="T48" fmla="*/ 332 w 421"/>
                  <a:gd name="T49" fmla="*/ 72 h 670"/>
                  <a:gd name="T50" fmla="*/ 329 w 421"/>
                  <a:gd name="T51" fmla="*/ 121 h 670"/>
                  <a:gd name="T52" fmla="*/ 303 w 421"/>
                  <a:gd name="T53" fmla="*/ 121 h 670"/>
                  <a:gd name="T54" fmla="*/ 273 w 421"/>
                  <a:gd name="T55" fmla="*/ 118 h 670"/>
                  <a:gd name="T56" fmla="*/ 202 w 421"/>
                  <a:gd name="T57" fmla="*/ 141 h 670"/>
                  <a:gd name="T58" fmla="*/ 132 w 421"/>
                  <a:gd name="T59" fmla="*/ 183 h 670"/>
                  <a:gd name="T60" fmla="*/ 82 w 421"/>
                  <a:gd name="T61" fmla="*/ 239 h 670"/>
                  <a:gd name="T62" fmla="*/ 64 w 421"/>
                  <a:gd name="T63" fmla="*/ 299 h 6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1"/>
                  <a:gd name="T97" fmla="*/ 0 h 670"/>
                  <a:gd name="T98" fmla="*/ 421 w 421"/>
                  <a:gd name="T99" fmla="*/ 670 h 67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1" h="670">
                    <a:moveTo>
                      <a:pt x="64" y="299"/>
                    </a:moveTo>
                    <a:lnTo>
                      <a:pt x="191" y="378"/>
                    </a:lnTo>
                    <a:lnTo>
                      <a:pt x="308" y="468"/>
                    </a:lnTo>
                    <a:lnTo>
                      <a:pt x="393" y="563"/>
                    </a:lnTo>
                    <a:lnTo>
                      <a:pt x="421" y="607"/>
                    </a:lnTo>
                    <a:lnTo>
                      <a:pt x="414" y="649"/>
                    </a:lnTo>
                    <a:lnTo>
                      <a:pt x="386" y="670"/>
                    </a:lnTo>
                    <a:lnTo>
                      <a:pt x="332" y="670"/>
                    </a:lnTo>
                    <a:lnTo>
                      <a:pt x="294" y="591"/>
                    </a:lnTo>
                    <a:lnTo>
                      <a:pt x="233" y="503"/>
                    </a:lnTo>
                    <a:lnTo>
                      <a:pt x="148" y="427"/>
                    </a:lnTo>
                    <a:lnTo>
                      <a:pt x="61" y="348"/>
                    </a:lnTo>
                    <a:lnTo>
                      <a:pt x="5" y="313"/>
                    </a:lnTo>
                    <a:lnTo>
                      <a:pt x="0" y="287"/>
                    </a:lnTo>
                    <a:lnTo>
                      <a:pt x="28" y="230"/>
                    </a:lnTo>
                    <a:lnTo>
                      <a:pt x="96" y="155"/>
                    </a:lnTo>
                    <a:lnTo>
                      <a:pt x="202" y="104"/>
                    </a:lnTo>
                    <a:lnTo>
                      <a:pt x="289" y="83"/>
                    </a:lnTo>
                    <a:lnTo>
                      <a:pt x="289" y="37"/>
                    </a:lnTo>
                    <a:lnTo>
                      <a:pt x="346" y="0"/>
                    </a:lnTo>
                    <a:lnTo>
                      <a:pt x="395" y="0"/>
                    </a:lnTo>
                    <a:lnTo>
                      <a:pt x="402" y="21"/>
                    </a:lnTo>
                    <a:lnTo>
                      <a:pt x="381" y="42"/>
                    </a:lnTo>
                    <a:lnTo>
                      <a:pt x="346" y="42"/>
                    </a:lnTo>
                    <a:lnTo>
                      <a:pt x="332" y="72"/>
                    </a:lnTo>
                    <a:lnTo>
                      <a:pt x="329" y="121"/>
                    </a:lnTo>
                    <a:lnTo>
                      <a:pt x="303" y="121"/>
                    </a:lnTo>
                    <a:lnTo>
                      <a:pt x="273" y="118"/>
                    </a:lnTo>
                    <a:lnTo>
                      <a:pt x="202" y="141"/>
                    </a:lnTo>
                    <a:lnTo>
                      <a:pt x="132" y="183"/>
                    </a:lnTo>
                    <a:lnTo>
                      <a:pt x="82" y="239"/>
                    </a:lnTo>
                    <a:lnTo>
                      <a:pt x="64" y="29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8F451F48-7386-49F5-BBED-07D143ABE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0" y="1551"/>
                <a:ext cx="346" cy="396"/>
              </a:xfrm>
              <a:custGeom>
                <a:avLst/>
                <a:gdLst>
                  <a:gd name="T0" fmla="*/ 292 w 346"/>
                  <a:gd name="T1" fmla="*/ 288 h 396"/>
                  <a:gd name="T2" fmla="*/ 346 w 346"/>
                  <a:gd name="T3" fmla="*/ 340 h 396"/>
                  <a:gd name="T4" fmla="*/ 334 w 346"/>
                  <a:gd name="T5" fmla="*/ 359 h 396"/>
                  <a:gd name="T6" fmla="*/ 278 w 346"/>
                  <a:gd name="T7" fmla="*/ 312 h 396"/>
                  <a:gd name="T8" fmla="*/ 271 w 346"/>
                  <a:gd name="T9" fmla="*/ 316 h 396"/>
                  <a:gd name="T10" fmla="*/ 318 w 346"/>
                  <a:gd name="T11" fmla="*/ 375 h 396"/>
                  <a:gd name="T12" fmla="*/ 304 w 346"/>
                  <a:gd name="T13" fmla="*/ 396 h 396"/>
                  <a:gd name="T14" fmla="*/ 254 w 346"/>
                  <a:gd name="T15" fmla="*/ 333 h 396"/>
                  <a:gd name="T16" fmla="*/ 214 w 346"/>
                  <a:gd name="T17" fmla="*/ 309 h 396"/>
                  <a:gd name="T18" fmla="*/ 108 w 346"/>
                  <a:gd name="T19" fmla="*/ 260 h 396"/>
                  <a:gd name="T20" fmla="*/ 52 w 346"/>
                  <a:gd name="T21" fmla="*/ 246 h 396"/>
                  <a:gd name="T22" fmla="*/ 49 w 346"/>
                  <a:gd name="T23" fmla="*/ 218 h 396"/>
                  <a:gd name="T24" fmla="*/ 141 w 346"/>
                  <a:gd name="T25" fmla="*/ 241 h 396"/>
                  <a:gd name="T26" fmla="*/ 221 w 346"/>
                  <a:gd name="T27" fmla="*/ 281 h 396"/>
                  <a:gd name="T28" fmla="*/ 247 w 346"/>
                  <a:gd name="T29" fmla="*/ 302 h 396"/>
                  <a:gd name="T30" fmla="*/ 179 w 346"/>
                  <a:gd name="T31" fmla="*/ 232 h 396"/>
                  <a:gd name="T32" fmla="*/ 64 w 346"/>
                  <a:gd name="T33" fmla="*/ 162 h 396"/>
                  <a:gd name="T34" fmla="*/ 0 w 346"/>
                  <a:gd name="T35" fmla="*/ 129 h 396"/>
                  <a:gd name="T36" fmla="*/ 7 w 346"/>
                  <a:gd name="T37" fmla="*/ 108 h 396"/>
                  <a:gd name="T38" fmla="*/ 56 w 346"/>
                  <a:gd name="T39" fmla="*/ 129 h 396"/>
                  <a:gd name="T40" fmla="*/ 148 w 346"/>
                  <a:gd name="T41" fmla="*/ 183 h 396"/>
                  <a:gd name="T42" fmla="*/ 219 w 346"/>
                  <a:gd name="T43" fmla="*/ 232 h 396"/>
                  <a:gd name="T44" fmla="*/ 268 w 346"/>
                  <a:gd name="T45" fmla="*/ 284 h 396"/>
                  <a:gd name="T46" fmla="*/ 193 w 346"/>
                  <a:gd name="T47" fmla="*/ 176 h 396"/>
                  <a:gd name="T48" fmla="*/ 141 w 346"/>
                  <a:gd name="T49" fmla="*/ 84 h 396"/>
                  <a:gd name="T50" fmla="*/ 122 w 346"/>
                  <a:gd name="T51" fmla="*/ 0 h 396"/>
                  <a:gd name="T52" fmla="*/ 148 w 346"/>
                  <a:gd name="T53" fmla="*/ 0 h 396"/>
                  <a:gd name="T54" fmla="*/ 165 w 346"/>
                  <a:gd name="T55" fmla="*/ 73 h 396"/>
                  <a:gd name="T56" fmla="*/ 226 w 346"/>
                  <a:gd name="T57" fmla="*/ 178 h 396"/>
                  <a:gd name="T58" fmla="*/ 268 w 346"/>
                  <a:gd name="T59" fmla="*/ 246 h 396"/>
                  <a:gd name="T60" fmla="*/ 292 w 346"/>
                  <a:gd name="T61" fmla="*/ 288 h 3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6"/>
                  <a:gd name="T94" fmla="*/ 0 h 396"/>
                  <a:gd name="T95" fmla="*/ 346 w 346"/>
                  <a:gd name="T96" fmla="*/ 396 h 3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6" h="396">
                    <a:moveTo>
                      <a:pt x="292" y="288"/>
                    </a:moveTo>
                    <a:lnTo>
                      <a:pt x="346" y="340"/>
                    </a:lnTo>
                    <a:lnTo>
                      <a:pt x="334" y="359"/>
                    </a:lnTo>
                    <a:lnTo>
                      <a:pt x="278" y="312"/>
                    </a:lnTo>
                    <a:lnTo>
                      <a:pt x="271" y="316"/>
                    </a:lnTo>
                    <a:lnTo>
                      <a:pt x="318" y="375"/>
                    </a:lnTo>
                    <a:lnTo>
                      <a:pt x="304" y="396"/>
                    </a:lnTo>
                    <a:lnTo>
                      <a:pt x="254" y="333"/>
                    </a:lnTo>
                    <a:lnTo>
                      <a:pt x="214" y="309"/>
                    </a:lnTo>
                    <a:lnTo>
                      <a:pt x="108" y="260"/>
                    </a:lnTo>
                    <a:lnTo>
                      <a:pt x="52" y="246"/>
                    </a:lnTo>
                    <a:lnTo>
                      <a:pt x="49" y="218"/>
                    </a:lnTo>
                    <a:lnTo>
                      <a:pt x="141" y="241"/>
                    </a:lnTo>
                    <a:lnTo>
                      <a:pt x="221" y="281"/>
                    </a:lnTo>
                    <a:lnTo>
                      <a:pt x="247" y="302"/>
                    </a:lnTo>
                    <a:lnTo>
                      <a:pt x="179" y="232"/>
                    </a:lnTo>
                    <a:lnTo>
                      <a:pt x="64" y="162"/>
                    </a:lnTo>
                    <a:lnTo>
                      <a:pt x="0" y="129"/>
                    </a:lnTo>
                    <a:lnTo>
                      <a:pt x="7" y="108"/>
                    </a:lnTo>
                    <a:lnTo>
                      <a:pt x="56" y="129"/>
                    </a:lnTo>
                    <a:lnTo>
                      <a:pt x="148" y="183"/>
                    </a:lnTo>
                    <a:lnTo>
                      <a:pt x="219" y="232"/>
                    </a:lnTo>
                    <a:lnTo>
                      <a:pt x="268" y="284"/>
                    </a:lnTo>
                    <a:lnTo>
                      <a:pt x="193" y="176"/>
                    </a:lnTo>
                    <a:lnTo>
                      <a:pt x="141" y="84"/>
                    </a:lnTo>
                    <a:lnTo>
                      <a:pt x="122" y="0"/>
                    </a:lnTo>
                    <a:lnTo>
                      <a:pt x="148" y="0"/>
                    </a:lnTo>
                    <a:lnTo>
                      <a:pt x="165" y="73"/>
                    </a:lnTo>
                    <a:lnTo>
                      <a:pt x="226" y="178"/>
                    </a:lnTo>
                    <a:lnTo>
                      <a:pt x="268" y="246"/>
                    </a:lnTo>
                    <a:lnTo>
                      <a:pt x="292" y="28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17">
                <a:extLst>
                  <a:ext uri="{FF2B5EF4-FFF2-40B4-BE49-F238E27FC236}">
                    <a16:creationId xmlns:a16="http://schemas.microsoft.com/office/drawing/2014/main" id="{F01E7A17-D051-44F9-9F65-FD8ED9BAF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0" y="1821"/>
                <a:ext cx="67" cy="75"/>
              </a:xfrm>
              <a:custGeom>
                <a:avLst/>
                <a:gdLst>
                  <a:gd name="T0" fmla="*/ 21 w 67"/>
                  <a:gd name="T1" fmla="*/ 52 h 75"/>
                  <a:gd name="T2" fmla="*/ 49 w 67"/>
                  <a:gd name="T3" fmla="*/ 16 h 75"/>
                  <a:gd name="T4" fmla="*/ 54 w 67"/>
                  <a:gd name="T5" fmla="*/ 0 h 75"/>
                  <a:gd name="T6" fmla="*/ 64 w 67"/>
                  <a:gd name="T7" fmla="*/ 5 h 75"/>
                  <a:gd name="T8" fmla="*/ 67 w 67"/>
                  <a:gd name="T9" fmla="*/ 18 h 75"/>
                  <a:gd name="T10" fmla="*/ 0 w 67"/>
                  <a:gd name="T11" fmla="*/ 75 h 75"/>
                  <a:gd name="T12" fmla="*/ 5 w 67"/>
                  <a:gd name="T13" fmla="*/ 59 h 75"/>
                  <a:gd name="T14" fmla="*/ 21 w 67"/>
                  <a:gd name="T15" fmla="*/ 52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"/>
                  <a:gd name="T25" fmla="*/ 0 h 75"/>
                  <a:gd name="T26" fmla="*/ 67 w 67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" h="75">
                    <a:moveTo>
                      <a:pt x="21" y="52"/>
                    </a:moveTo>
                    <a:lnTo>
                      <a:pt x="49" y="16"/>
                    </a:lnTo>
                    <a:lnTo>
                      <a:pt x="54" y="0"/>
                    </a:lnTo>
                    <a:lnTo>
                      <a:pt x="64" y="5"/>
                    </a:lnTo>
                    <a:lnTo>
                      <a:pt x="67" y="18"/>
                    </a:lnTo>
                    <a:lnTo>
                      <a:pt x="0" y="75"/>
                    </a:lnTo>
                    <a:lnTo>
                      <a:pt x="5" y="59"/>
                    </a:lnTo>
                    <a:lnTo>
                      <a:pt x="21" y="52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Freeform 18">
                <a:extLst>
                  <a:ext uri="{FF2B5EF4-FFF2-40B4-BE49-F238E27FC236}">
                    <a16:creationId xmlns:a16="http://schemas.microsoft.com/office/drawing/2014/main" id="{F470D1A5-534D-4FA0-8F69-B7526EEFD5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782"/>
                <a:ext cx="41" cy="89"/>
              </a:xfrm>
              <a:custGeom>
                <a:avLst/>
                <a:gdLst>
                  <a:gd name="T0" fmla="*/ 15 w 41"/>
                  <a:gd name="T1" fmla="*/ 59 h 89"/>
                  <a:gd name="T2" fmla="*/ 21 w 41"/>
                  <a:gd name="T3" fmla="*/ 17 h 89"/>
                  <a:gd name="T4" fmla="*/ 18 w 41"/>
                  <a:gd name="T5" fmla="*/ 2 h 89"/>
                  <a:gd name="T6" fmla="*/ 32 w 41"/>
                  <a:gd name="T7" fmla="*/ 0 h 89"/>
                  <a:gd name="T8" fmla="*/ 41 w 41"/>
                  <a:gd name="T9" fmla="*/ 12 h 89"/>
                  <a:gd name="T10" fmla="*/ 6 w 41"/>
                  <a:gd name="T11" fmla="*/ 89 h 89"/>
                  <a:gd name="T12" fmla="*/ 0 w 41"/>
                  <a:gd name="T13" fmla="*/ 74 h 89"/>
                  <a:gd name="T14" fmla="*/ 15 w 41"/>
                  <a:gd name="T15" fmla="*/ 59 h 8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89"/>
                  <a:gd name="T26" fmla="*/ 41 w 41"/>
                  <a:gd name="T27" fmla="*/ 89 h 8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89">
                    <a:moveTo>
                      <a:pt x="15" y="59"/>
                    </a:moveTo>
                    <a:lnTo>
                      <a:pt x="21" y="17"/>
                    </a:lnTo>
                    <a:lnTo>
                      <a:pt x="18" y="2"/>
                    </a:lnTo>
                    <a:lnTo>
                      <a:pt x="32" y="0"/>
                    </a:lnTo>
                    <a:lnTo>
                      <a:pt x="41" y="12"/>
                    </a:lnTo>
                    <a:lnTo>
                      <a:pt x="6" y="89"/>
                    </a:lnTo>
                    <a:lnTo>
                      <a:pt x="0" y="74"/>
                    </a:lnTo>
                    <a:lnTo>
                      <a:pt x="15" y="5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Freeform 19">
                <a:extLst>
                  <a:ext uri="{FF2B5EF4-FFF2-40B4-BE49-F238E27FC236}">
                    <a16:creationId xmlns:a16="http://schemas.microsoft.com/office/drawing/2014/main" id="{43F27140-906F-4C46-856B-25AE9E0E42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6" y="1960"/>
                <a:ext cx="80" cy="66"/>
              </a:xfrm>
              <a:custGeom>
                <a:avLst/>
                <a:gdLst>
                  <a:gd name="T0" fmla="*/ 49 w 80"/>
                  <a:gd name="T1" fmla="*/ 18 h 66"/>
                  <a:gd name="T2" fmla="*/ 8 w 80"/>
                  <a:gd name="T3" fmla="*/ 48 h 66"/>
                  <a:gd name="T4" fmla="*/ 0 w 80"/>
                  <a:gd name="T5" fmla="*/ 55 h 66"/>
                  <a:gd name="T6" fmla="*/ 3 w 80"/>
                  <a:gd name="T7" fmla="*/ 63 h 66"/>
                  <a:gd name="T8" fmla="*/ 15 w 80"/>
                  <a:gd name="T9" fmla="*/ 66 h 66"/>
                  <a:gd name="T10" fmla="*/ 80 w 80"/>
                  <a:gd name="T11" fmla="*/ 0 h 66"/>
                  <a:gd name="T12" fmla="*/ 65 w 80"/>
                  <a:gd name="T13" fmla="*/ 5 h 66"/>
                  <a:gd name="T14" fmla="*/ 49 w 80"/>
                  <a:gd name="T15" fmla="*/ 18 h 6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0"/>
                  <a:gd name="T25" fmla="*/ 0 h 66"/>
                  <a:gd name="T26" fmla="*/ 80 w 80"/>
                  <a:gd name="T27" fmla="*/ 66 h 6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0" h="66">
                    <a:moveTo>
                      <a:pt x="49" y="18"/>
                    </a:moveTo>
                    <a:lnTo>
                      <a:pt x="8" y="48"/>
                    </a:lnTo>
                    <a:lnTo>
                      <a:pt x="0" y="55"/>
                    </a:lnTo>
                    <a:lnTo>
                      <a:pt x="3" y="63"/>
                    </a:lnTo>
                    <a:lnTo>
                      <a:pt x="15" y="66"/>
                    </a:lnTo>
                    <a:lnTo>
                      <a:pt x="80" y="0"/>
                    </a:lnTo>
                    <a:lnTo>
                      <a:pt x="65" y="5"/>
                    </a:lnTo>
                    <a:lnTo>
                      <a:pt x="49" y="1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97F37D9A-B7C0-4AD8-9C03-627A759E3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9" y="1989"/>
                <a:ext cx="81" cy="75"/>
              </a:xfrm>
              <a:custGeom>
                <a:avLst/>
                <a:gdLst>
                  <a:gd name="T0" fmla="*/ 52 w 81"/>
                  <a:gd name="T1" fmla="*/ 24 h 75"/>
                  <a:gd name="T2" fmla="*/ 7 w 81"/>
                  <a:gd name="T3" fmla="*/ 63 h 75"/>
                  <a:gd name="T4" fmla="*/ 0 w 81"/>
                  <a:gd name="T5" fmla="*/ 70 h 75"/>
                  <a:gd name="T6" fmla="*/ 7 w 81"/>
                  <a:gd name="T7" fmla="*/ 75 h 75"/>
                  <a:gd name="T8" fmla="*/ 22 w 81"/>
                  <a:gd name="T9" fmla="*/ 75 h 75"/>
                  <a:gd name="T10" fmla="*/ 81 w 81"/>
                  <a:gd name="T11" fmla="*/ 0 h 75"/>
                  <a:gd name="T12" fmla="*/ 66 w 81"/>
                  <a:gd name="T13" fmla="*/ 7 h 75"/>
                  <a:gd name="T14" fmla="*/ 52 w 81"/>
                  <a:gd name="T15" fmla="*/ 24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1"/>
                  <a:gd name="T25" fmla="*/ 0 h 75"/>
                  <a:gd name="T26" fmla="*/ 81 w 81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1" h="75">
                    <a:moveTo>
                      <a:pt x="52" y="24"/>
                    </a:moveTo>
                    <a:lnTo>
                      <a:pt x="7" y="63"/>
                    </a:lnTo>
                    <a:lnTo>
                      <a:pt x="0" y="70"/>
                    </a:lnTo>
                    <a:lnTo>
                      <a:pt x="7" y="75"/>
                    </a:lnTo>
                    <a:lnTo>
                      <a:pt x="22" y="75"/>
                    </a:lnTo>
                    <a:lnTo>
                      <a:pt x="81" y="0"/>
                    </a:lnTo>
                    <a:lnTo>
                      <a:pt x="66" y="7"/>
                    </a:lnTo>
                    <a:lnTo>
                      <a:pt x="52" y="24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57F52CCB-9E8F-42F0-B3AA-6E35C8F3E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7" y="2366"/>
                <a:ext cx="325" cy="574"/>
              </a:xfrm>
              <a:custGeom>
                <a:avLst/>
                <a:gdLst>
                  <a:gd name="T0" fmla="*/ 24 w 325"/>
                  <a:gd name="T1" fmla="*/ 219 h 574"/>
                  <a:gd name="T2" fmla="*/ 57 w 325"/>
                  <a:gd name="T3" fmla="*/ 131 h 574"/>
                  <a:gd name="T4" fmla="*/ 118 w 325"/>
                  <a:gd name="T5" fmla="*/ 61 h 574"/>
                  <a:gd name="T6" fmla="*/ 179 w 325"/>
                  <a:gd name="T7" fmla="*/ 14 h 574"/>
                  <a:gd name="T8" fmla="*/ 231 w 325"/>
                  <a:gd name="T9" fmla="*/ 0 h 574"/>
                  <a:gd name="T10" fmla="*/ 283 w 325"/>
                  <a:gd name="T11" fmla="*/ 0 h 574"/>
                  <a:gd name="T12" fmla="*/ 311 w 325"/>
                  <a:gd name="T13" fmla="*/ 23 h 574"/>
                  <a:gd name="T14" fmla="*/ 325 w 325"/>
                  <a:gd name="T15" fmla="*/ 61 h 574"/>
                  <a:gd name="T16" fmla="*/ 320 w 325"/>
                  <a:gd name="T17" fmla="*/ 126 h 574"/>
                  <a:gd name="T18" fmla="*/ 278 w 325"/>
                  <a:gd name="T19" fmla="*/ 187 h 574"/>
                  <a:gd name="T20" fmla="*/ 250 w 325"/>
                  <a:gd name="T21" fmla="*/ 219 h 574"/>
                  <a:gd name="T22" fmla="*/ 221 w 325"/>
                  <a:gd name="T23" fmla="*/ 266 h 574"/>
                  <a:gd name="T24" fmla="*/ 217 w 325"/>
                  <a:gd name="T25" fmla="*/ 322 h 574"/>
                  <a:gd name="T26" fmla="*/ 236 w 325"/>
                  <a:gd name="T27" fmla="*/ 387 h 574"/>
                  <a:gd name="T28" fmla="*/ 245 w 325"/>
                  <a:gd name="T29" fmla="*/ 481 h 574"/>
                  <a:gd name="T30" fmla="*/ 226 w 325"/>
                  <a:gd name="T31" fmla="*/ 541 h 574"/>
                  <a:gd name="T32" fmla="*/ 174 w 325"/>
                  <a:gd name="T33" fmla="*/ 574 h 574"/>
                  <a:gd name="T34" fmla="*/ 113 w 325"/>
                  <a:gd name="T35" fmla="*/ 574 h 574"/>
                  <a:gd name="T36" fmla="*/ 57 w 325"/>
                  <a:gd name="T37" fmla="*/ 555 h 574"/>
                  <a:gd name="T38" fmla="*/ 24 w 325"/>
                  <a:gd name="T39" fmla="*/ 499 h 574"/>
                  <a:gd name="T40" fmla="*/ 0 w 325"/>
                  <a:gd name="T41" fmla="*/ 415 h 574"/>
                  <a:gd name="T42" fmla="*/ 0 w 325"/>
                  <a:gd name="T43" fmla="*/ 313 h 574"/>
                  <a:gd name="T44" fmla="*/ 9 w 325"/>
                  <a:gd name="T45" fmla="*/ 252 h 574"/>
                  <a:gd name="T46" fmla="*/ 33 w 325"/>
                  <a:gd name="T47" fmla="*/ 187 h 574"/>
                  <a:gd name="T48" fmla="*/ 52 w 325"/>
                  <a:gd name="T49" fmla="*/ 140 h 574"/>
                  <a:gd name="T50" fmla="*/ 24 w 325"/>
                  <a:gd name="T51" fmla="*/ 219 h 57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25"/>
                  <a:gd name="T79" fmla="*/ 0 h 574"/>
                  <a:gd name="T80" fmla="*/ 325 w 325"/>
                  <a:gd name="T81" fmla="*/ 574 h 57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25" h="574">
                    <a:moveTo>
                      <a:pt x="24" y="219"/>
                    </a:moveTo>
                    <a:lnTo>
                      <a:pt x="57" y="131"/>
                    </a:lnTo>
                    <a:lnTo>
                      <a:pt x="118" y="61"/>
                    </a:lnTo>
                    <a:lnTo>
                      <a:pt x="179" y="14"/>
                    </a:lnTo>
                    <a:lnTo>
                      <a:pt x="231" y="0"/>
                    </a:lnTo>
                    <a:lnTo>
                      <a:pt x="283" y="0"/>
                    </a:lnTo>
                    <a:lnTo>
                      <a:pt x="311" y="23"/>
                    </a:lnTo>
                    <a:lnTo>
                      <a:pt x="325" y="61"/>
                    </a:lnTo>
                    <a:lnTo>
                      <a:pt x="320" y="126"/>
                    </a:lnTo>
                    <a:lnTo>
                      <a:pt x="278" y="187"/>
                    </a:lnTo>
                    <a:lnTo>
                      <a:pt x="250" y="219"/>
                    </a:lnTo>
                    <a:lnTo>
                      <a:pt x="221" y="266"/>
                    </a:lnTo>
                    <a:lnTo>
                      <a:pt x="217" y="322"/>
                    </a:lnTo>
                    <a:lnTo>
                      <a:pt x="236" y="387"/>
                    </a:lnTo>
                    <a:lnTo>
                      <a:pt x="245" y="481"/>
                    </a:lnTo>
                    <a:lnTo>
                      <a:pt x="226" y="541"/>
                    </a:lnTo>
                    <a:lnTo>
                      <a:pt x="174" y="574"/>
                    </a:lnTo>
                    <a:lnTo>
                      <a:pt x="113" y="574"/>
                    </a:lnTo>
                    <a:lnTo>
                      <a:pt x="57" y="555"/>
                    </a:lnTo>
                    <a:lnTo>
                      <a:pt x="24" y="499"/>
                    </a:lnTo>
                    <a:lnTo>
                      <a:pt x="0" y="415"/>
                    </a:lnTo>
                    <a:lnTo>
                      <a:pt x="0" y="313"/>
                    </a:lnTo>
                    <a:lnTo>
                      <a:pt x="9" y="252"/>
                    </a:lnTo>
                    <a:lnTo>
                      <a:pt x="33" y="187"/>
                    </a:lnTo>
                    <a:lnTo>
                      <a:pt x="52" y="140"/>
                    </a:lnTo>
                    <a:lnTo>
                      <a:pt x="24" y="21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2">
                <a:extLst>
                  <a:ext uri="{FF2B5EF4-FFF2-40B4-BE49-F238E27FC236}">
                    <a16:creationId xmlns:a16="http://schemas.microsoft.com/office/drawing/2014/main" id="{B538DD39-5D8C-4E4F-97AF-6A429C17B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" y="2861"/>
                <a:ext cx="366" cy="678"/>
              </a:xfrm>
              <a:custGeom>
                <a:avLst/>
                <a:gdLst>
                  <a:gd name="T0" fmla="*/ 156 w 366"/>
                  <a:gd name="T1" fmla="*/ 9 h 678"/>
                  <a:gd name="T2" fmla="*/ 184 w 366"/>
                  <a:gd name="T3" fmla="*/ 0 h 678"/>
                  <a:gd name="T4" fmla="*/ 234 w 366"/>
                  <a:gd name="T5" fmla="*/ 23 h 678"/>
                  <a:gd name="T6" fmla="*/ 307 w 366"/>
                  <a:gd name="T7" fmla="*/ 128 h 678"/>
                  <a:gd name="T8" fmla="*/ 361 w 366"/>
                  <a:gd name="T9" fmla="*/ 218 h 678"/>
                  <a:gd name="T10" fmla="*/ 366 w 366"/>
                  <a:gd name="T11" fmla="*/ 267 h 678"/>
                  <a:gd name="T12" fmla="*/ 335 w 366"/>
                  <a:gd name="T13" fmla="*/ 327 h 678"/>
                  <a:gd name="T14" fmla="*/ 269 w 366"/>
                  <a:gd name="T15" fmla="*/ 381 h 678"/>
                  <a:gd name="T16" fmla="*/ 165 w 366"/>
                  <a:gd name="T17" fmla="*/ 439 h 678"/>
                  <a:gd name="T18" fmla="*/ 92 w 366"/>
                  <a:gd name="T19" fmla="*/ 485 h 678"/>
                  <a:gd name="T20" fmla="*/ 73 w 366"/>
                  <a:gd name="T21" fmla="*/ 515 h 678"/>
                  <a:gd name="T22" fmla="*/ 97 w 366"/>
                  <a:gd name="T23" fmla="*/ 527 h 678"/>
                  <a:gd name="T24" fmla="*/ 172 w 366"/>
                  <a:gd name="T25" fmla="*/ 571 h 678"/>
                  <a:gd name="T26" fmla="*/ 217 w 366"/>
                  <a:gd name="T27" fmla="*/ 641 h 678"/>
                  <a:gd name="T28" fmla="*/ 208 w 366"/>
                  <a:gd name="T29" fmla="*/ 657 h 678"/>
                  <a:gd name="T30" fmla="*/ 172 w 366"/>
                  <a:gd name="T31" fmla="*/ 678 h 678"/>
                  <a:gd name="T32" fmla="*/ 130 w 366"/>
                  <a:gd name="T33" fmla="*/ 678 h 678"/>
                  <a:gd name="T34" fmla="*/ 125 w 366"/>
                  <a:gd name="T35" fmla="*/ 618 h 678"/>
                  <a:gd name="T36" fmla="*/ 94 w 366"/>
                  <a:gd name="T37" fmla="*/ 583 h 678"/>
                  <a:gd name="T38" fmla="*/ 40 w 366"/>
                  <a:gd name="T39" fmla="*/ 546 h 678"/>
                  <a:gd name="T40" fmla="*/ 0 w 366"/>
                  <a:gd name="T41" fmla="*/ 539 h 678"/>
                  <a:gd name="T42" fmla="*/ 2 w 366"/>
                  <a:gd name="T43" fmla="*/ 506 h 678"/>
                  <a:gd name="T44" fmla="*/ 38 w 366"/>
                  <a:gd name="T45" fmla="*/ 478 h 678"/>
                  <a:gd name="T46" fmla="*/ 128 w 366"/>
                  <a:gd name="T47" fmla="*/ 423 h 678"/>
                  <a:gd name="T48" fmla="*/ 231 w 366"/>
                  <a:gd name="T49" fmla="*/ 367 h 678"/>
                  <a:gd name="T50" fmla="*/ 293 w 366"/>
                  <a:gd name="T51" fmla="*/ 302 h 678"/>
                  <a:gd name="T52" fmla="*/ 312 w 366"/>
                  <a:gd name="T53" fmla="*/ 267 h 678"/>
                  <a:gd name="T54" fmla="*/ 312 w 366"/>
                  <a:gd name="T55" fmla="*/ 235 h 678"/>
                  <a:gd name="T56" fmla="*/ 286 w 366"/>
                  <a:gd name="T57" fmla="*/ 174 h 678"/>
                  <a:gd name="T58" fmla="*/ 191 w 366"/>
                  <a:gd name="T59" fmla="*/ 93 h 678"/>
                  <a:gd name="T60" fmla="*/ 132 w 366"/>
                  <a:gd name="T61" fmla="*/ 53 h 678"/>
                  <a:gd name="T62" fmla="*/ 156 w 366"/>
                  <a:gd name="T63" fmla="*/ 9 h 67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6"/>
                  <a:gd name="T97" fmla="*/ 0 h 678"/>
                  <a:gd name="T98" fmla="*/ 366 w 366"/>
                  <a:gd name="T99" fmla="*/ 678 h 67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6" h="678">
                    <a:moveTo>
                      <a:pt x="156" y="9"/>
                    </a:moveTo>
                    <a:lnTo>
                      <a:pt x="184" y="0"/>
                    </a:lnTo>
                    <a:lnTo>
                      <a:pt x="234" y="23"/>
                    </a:lnTo>
                    <a:lnTo>
                      <a:pt x="307" y="128"/>
                    </a:lnTo>
                    <a:lnTo>
                      <a:pt x="361" y="218"/>
                    </a:lnTo>
                    <a:lnTo>
                      <a:pt x="366" y="267"/>
                    </a:lnTo>
                    <a:lnTo>
                      <a:pt x="335" y="327"/>
                    </a:lnTo>
                    <a:lnTo>
                      <a:pt x="269" y="381"/>
                    </a:lnTo>
                    <a:lnTo>
                      <a:pt x="165" y="439"/>
                    </a:lnTo>
                    <a:lnTo>
                      <a:pt x="92" y="485"/>
                    </a:lnTo>
                    <a:lnTo>
                      <a:pt x="73" y="515"/>
                    </a:lnTo>
                    <a:lnTo>
                      <a:pt x="97" y="527"/>
                    </a:lnTo>
                    <a:lnTo>
                      <a:pt x="172" y="571"/>
                    </a:lnTo>
                    <a:lnTo>
                      <a:pt x="217" y="641"/>
                    </a:lnTo>
                    <a:lnTo>
                      <a:pt x="208" y="657"/>
                    </a:lnTo>
                    <a:lnTo>
                      <a:pt x="172" y="678"/>
                    </a:lnTo>
                    <a:lnTo>
                      <a:pt x="130" y="678"/>
                    </a:lnTo>
                    <a:lnTo>
                      <a:pt x="125" y="618"/>
                    </a:lnTo>
                    <a:lnTo>
                      <a:pt x="94" y="583"/>
                    </a:lnTo>
                    <a:lnTo>
                      <a:pt x="40" y="546"/>
                    </a:lnTo>
                    <a:lnTo>
                      <a:pt x="0" y="539"/>
                    </a:lnTo>
                    <a:lnTo>
                      <a:pt x="2" y="506"/>
                    </a:lnTo>
                    <a:lnTo>
                      <a:pt x="38" y="478"/>
                    </a:lnTo>
                    <a:lnTo>
                      <a:pt x="128" y="423"/>
                    </a:lnTo>
                    <a:lnTo>
                      <a:pt x="231" y="367"/>
                    </a:lnTo>
                    <a:lnTo>
                      <a:pt x="293" y="302"/>
                    </a:lnTo>
                    <a:lnTo>
                      <a:pt x="312" y="267"/>
                    </a:lnTo>
                    <a:lnTo>
                      <a:pt x="312" y="235"/>
                    </a:lnTo>
                    <a:lnTo>
                      <a:pt x="286" y="174"/>
                    </a:lnTo>
                    <a:lnTo>
                      <a:pt x="191" y="93"/>
                    </a:lnTo>
                    <a:lnTo>
                      <a:pt x="132" y="53"/>
                    </a:lnTo>
                    <a:lnTo>
                      <a:pt x="156" y="9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id="{D198B7FB-AA63-4089-8FAF-6BB41D239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5" y="2761"/>
                <a:ext cx="694" cy="361"/>
              </a:xfrm>
              <a:custGeom>
                <a:avLst/>
                <a:gdLst>
                  <a:gd name="T0" fmla="*/ 508 w 694"/>
                  <a:gd name="T1" fmla="*/ 23 h 361"/>
                  <a:gd name="T2" fmla="*/ 601 w 694"/>
                  <a:gd name="T3" fmla="*/ 0 h 361"/>
                  <a:gd name="T4" fmla="*/ 694 w 694"/>
                  <a:gd name="T5" fmla="*/ 28 h 361"/>
                  <a:gd name="T6" fmla="*/ 694 w 694"/>
                  <a:gd name="T7" fmla="*/ 70 h 361"/>
                  <a:gd name="T8" fmla="*/ 657 w 694"/>
                  <a:gd name="T9" fmla="*/ 98 h 361"/>
                  <a:gd name="T10" fmla="*/ 582 w 694"/>
                  <a:gd name="T11" fmla="*/ 98 h 361"/>
                  <a:gd name="T12" fmla="*/ 461 w 694"/>
                  <a:gd name="T13" fmla="*/ 94 h 361"/>
                  <a:gd name="T14" fmla="*/ 391 w 694"/>
                  <a:gd name="T15" fmla="*/ 94 h 361"/>
                  <a:gd name="T16" fmla="*/ 377 w 694"/>
                  <a:gd name="T17" fmla="*/ 113 h 361"/>
                  <a:gd name="T18" fmla="*/ 363 w 694"/>
                  <a:gd name="T19" fmla="*/ 216 h 361"/>
                  <a:gd name="T20" fmla="*/ 303 w 694"/>
                  <a:gd name="T21" fmla="*/ 309 h 361"/>
                  <a:gd name="T22" fmla="*/ 200 w 694"/>
                  <a:gd name="T23" fmla="*/ 347 h 361"/>
                  <a:gd name="T24" fmla="*/ 172 w 694"/>
                  <a:gd name="T25" fmla="*/ 361 h 361"/>
                  <a:gd name="T26" fmla="*/ 135 w 694"/>
                  <a:gd name="T27" fmla="*/ 352 h 361"/>
                  <a:gd name="T28" fmla="*/ 84 w 694"/>
                  <a:gd name="T29" fmla="*/ 272 h 361"/>
                  <a:gd name="T30" fmla="*/ 5 w 694"/>
                  <a:gd name="T31" fmla="*/ 225 h 361"/>
                  <a:gd name="T32" fmla="*/ 0 w 694"/>
                  <a:gd name="T33" fmla="*/ 206 h 361"/>
                  <a:gd name="T34" fmla="*/ 56 w 694"/>
                  <a:gd name="T35" fmla="*/ 155 h 361"/>
                  <a:gd name="T36" fmla="*/ 98 w 694"/>
                  <a:gd name="T37" fmla="*/ 183 h 361"/>
                  <a:gd name="T38" fmla="*/ 140 w 694"/>
                  <a:gd name="T39" fmla="*/ 272 h 361"/>
                  <a:gd name="T40" fmla="*/ 158 w 694"/>
                  <a:gd name="T41" fmla="*/ 328 h 361"/>
                  <a:gd name="T42" fmla="*/ 247 w 694"/>
                  <a:gd name="T43" fmla="*/ 291 h 361"/>
                  <a:gd name="T44" fmla="*/ 303 w 694"/>
                  <a:gd name="T45" fmla="*/ 230 h 361"/>
                  <a:gd name="T46" fmla="*/ 326 w 694"/>
                  <a:gd name="T47" fmla="*/ 155 h 361"/>
                  <a:gd name="T48" fmla="*/ 349 w 694"/>
                  <a:gd name="T49" fmla="*/ 42 h 361"/>
                  <a:gd name="T50" fmla="*/ 396 w 694"/>
                  <a:gd name="T51" fmla="*/ 33 h 361"/>
                  <a:gd name="T52" fmla="*/ 508 w 694"/>
                  <a:gd name="T53" fmla="*/ 23 h 3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94"/>
                  <a:gd name="T82" fmla="*/ 0 h 361"/>
                  <a:gd name="T83" fmla="*/ 694 w 694"/>
                  <a:gd name="T84" fmla="*/ 361 h 36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94" h="361">
                    <a:moveTo>
                      <a:pt x="508" y="23"/>
                    </a:moveTo>
                    <a:lnTo>
                      <a:pt x="601" y="0"/>
                    </a:lnTo>
                    <a:lnTo>
                      <a:pt x="694" y="28"/>
                    </a:lnTo>
                    <a:lnTo>
                      <a:pt x="694" y="70"/>
                    </a:lnTo>
                    <a:lnTo>
                      <a:pt x="657" y="98"/>
                    </a:lnTo>
                    <a:lnTo>
                      <a:pt x="582" y="98"/>
                    </a:lnTo>
                    <a:lnTo>
                      <a:pt x="461" y="94"/>
                    </a:lnTo>
                    <a:lnTo>
                      <a:pt x="391" y="94"/>
                    </a:lnTo>
                    <a:lnTo>
                      <a:pt x="377" y="113"/>
                    </a:lnTo>
                    <a:lnTo>
                      <a:pt x="363" y="216"/>
                    </a:lnTo>
                    <a:lnTo>
                      <a:pt x="303" y="309"/>
                    </a:lnTo>
                    <a:lnTo>
                      <a:pt x="200" y="347"/>
                    </a:lnTo>
                    <a:lnTo>
                      <a:pt x="172" y="361"/>
                    </a:lnTo>
                    <a:lnTo>
                      <a:pt x="135" y="352"/>
                    </a:lnTo>
                    <a:lnTo>
                      <a:pt x="84" y="272"/>
                    </a:lnTo>
                    <a:lnTo>
                      <a:pt x="5" y="225"/>
                    </a:lnTo>
                    <a:lnTo>
                      <a:pt x="0" y="206"/>
                    </a:lnTo>
                    <a:lnTo>
                      <a:pt x="56" y="155"/>
                    </a:lnTo>
                    <a:lnTo>
                      <a:pt x="98" y="183"/>
                    </a:lnTo>
                    <a:lnTo>
                      <a:pt x="140" y="272"/>
                    </a:lnTo>
                    <a:lnTo>
                      <a:pt x="158" y="328"/>
                    </a:lnTo>
                    <a:lnTo>
                      <a:pt x="247" y="291"/>
                    </a:lnTo>
                    <a:lnTo>
                      <a:pt x="303" y="230"/>
                    </a:lnTo>
                    <a:lnTo>
                      <a:pt x="326" y="155"/>
                    </a:lnTo>
                    <a:lnTo>
                      <a:pt x="349" y="42"/>
                    </a:lnTo>
                    <a:lnTo>
                      <a:pt x="396" y="33"/>
                    </a:lnTo>
                    <a:lnTo>
                      <a:pt x="508" y="23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29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0" dirty="0">
                <a:solidFill>
                  <a:schemeClr val="tx2"/>
                </a:solidFill>
              </a:rPr>
              <a:t>Orbit of Earth is an Ellipse</a:t>
            </a:r>
            <a:endParaRPr lang="en-CA" altLang="en-US" sz="4400" b="1" i="0" dirty="0">
              <a:solidFill>
                <a:schemeClr val="tx2"/>
              </a:solidFill>
            </a:endParaRPr>
          </a:p>
        </p:txBody>
      </p:sp>
      <p:sp>
        <p:nvSpPr>
          <p:cNvPr id="3" name="Text Box 7">
            <a:extLst>
              <a:ext uri="{FF2B5EF4-FFF2-40B4-BE49-F238E27FC236}">
                <a16:creationId xmlns:a16="http://schemas.microsoft.com/office/drawing/2014/main" id="{8C40A23A-8FA9-406A-A4BE-6D46D440E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113" y="675492"/>
            <a:ext cx="7300687" cy="502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Of course earth the follows an ellipse around the sun!</a:t>
            </a:r>
          </a:p>
          <a:p>
            <a:pPr lvl="0" eaLnBrk="0" hangingPunct="0">
              <a:spcBef>
                <a:spcPct val="0"/>
              </a:spcBef>
            </a:pPr>
            <a:endParaRPr lang="en-US" altLang="en-US" i="0" dirty="0">
              <a:latin typeface="Arial" panose="020B0604020202020204" pitchFamily="34" charset="0"/>
            </a:endParaRP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590557FC-A7E1-43AD-80D1-95096973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258" y="1068429"/>
            <a:ext cx="5072742" cy="91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There are many little changes in physics whose effect would be that life as we know it could not happen.</a:t>
            </a:r>
          </a:p>
          <a:p>
            <a:pPr lvl="0" eaLnBrk="0" hangingPunct="0">
              <a:spcBef>
                <a:spcPct val="0"/>
              </a:spcBef>
            </a:pPr>
            <a:r>
              <a:rPr lang="en-US" altLang="en-US" sz="2000" i="0" dirty="0">
                <a:latin typeface="Arial" panose="020B0604020202020204" pitchFamily="34" charset="0"/>
              </a:rPr>
              <a:t>         (How did we get so privileged!)</a:t>
            </a:r>
          </a:p>
          <a:p>
            <a:pPr eaLnBrk="0" hangingPunct="0">
              <a:spcBef>
                <a:spcPct val="0"/>
              </a:spcBef>
            </a:pPr>
            <a:r>
              <a:rPr lang="en-US" altLang="en-US" i="0" dirty="0">
                <a:latin typeface="Arial" panose="020B0604020202020204" pitchFamily="34" charset="0"/>
              </a:rPr>
              <a:t>The orbit could so easily be chaotic.</a:t>
            </a:r>
          </a:p>
        </p:txBody>
      </p:sp>
      <p:pic>
        <p:nvPicPr>
          <p:cNvPr id="23" name="Picture 2" descr="Image result for sun">
            <a:extLst>
              <a:ext uri="{FF2B5EF4-FFF2-40B4-BE49-F238E27FC236}">
                <a16:creationId xmlns:a16="http://schemas.microsoft.com/office/drawing/2014/main" id="{5EB7D935-044F-4910-9971-60C4B3CB3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8843"/>
            <a:ext cx="773887" cy="73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7312981-9837-4D5C-A1E1-A548132D80CE}"/>
              </a:ext>
            </a:extLst>
          </p:cNvPr>
          <p:cNvGrpSpPr/>
          <p:nvPr/>
        </p:nvGrpSpPr>
        <p:grpSpPr>
          <a:xfrm>
            <a:off x="272142" y="2518229"/>
            <a:ext cx="3995060" cy="2112710"/>
            <a:chOff x="272142" y="2518229"/>
            <a:chExt cx="3995060" cy="211271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14E28FD-416C-44D6-848F-41DCB856DB3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219200" y="2772228"/>
              <a:ext cx="2291447" cy="80822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C8BFB02-6B68-4000-9D6C-A48E4D6B9C44}"/>
                </a:ext>
              </a:extLst>
            </p:cNvPr>
            <p:cNvSpPr/>
            <p:nvPr/>
          </p:nvSpPr>
          <p:spPr bwMode="auto">
            <a:xfrm>
              <a:off x="272142" y="2518229"/>
              <a:ext cx="3995060" cy="2112710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2052" name="Picture 4" descr="Image result for earth">
            <a:extLst>
              <a:ext uri="{FF2B5EF4-FFF2-40B4-BE49-F238E27FC236}">
                <a16:creationId xmlns:a16="http://schemas.microsoft.com/office/drawing/2014/main" id="{BCDA461C-69BF-43A7-9168-40C0A50C5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t="1785" r="23392" b="-2514"/>
          <a:stretch/>
        </p:blipFill>
        <p:spPr bwMode="auto">
          <a:xfrm flipV="1">
            <a:off x="3276600" y="2535929"/>
            <a:ext cx="468095" cy="47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80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2616 L -0.00625 -0.02616 C -0.01128 -0.03287 -0.01892 -0.03727 -0.02118 -0.04607 C -0.02378 -0.05648 -0.02118 -0.04908 -0.02864 -0.05996 C -0.03177 -0.06459 -0.03437 -0.06968 -0.03767 -0.07408 C -0.03888 -0.0757 -0.04079 -0.07639 -0.04218 -0.07801 C -0.04375 -0.07986 -0.04496 -0.08218 -0.04652 -0.08403 C -0.04791 -0.08542 -0.04965 -0.08635 -0.05104 -0.08797 C -0.0651 -0.10348 -0.04184 -0.08172 -0.06441 -0.10186 C -0.06597 -0.10324 -0.06718 -0.10533 -0.06892 -0.10579 C -0.07291 -0.10718 -0.07708 -0.10811 -0.0809 -0.10973 C -0.08246 -0.11042 -0.08385 -0.11135 -0.08541 -0.11181 C -0.08888 -0.11273 -0.09236 -0.1132 -0.09583 -0.11389 L -0.16597 -0.11181 C -0.17968 -0.11111 -0.17031 -0.11019 -0.17934 -0.10787 C -0.18836 -0.10556 -0.19861 -0.10371 -0.20781 -0.10186 C -0.2092 -0.10116 -0.21076 -0.10093 -0.21215 -0.1 C -0.21684 -0.09676 -0.21788 -0.09352 -0.22274 -0.09005 C -0.22413 -0.08889 -0.22569 -0.08889 -0.22708 -0.08797 C -0.22882 -0.08681 -0.2302 -0.08542 -0.23159 -0.08403 C -0.23645 -0.0794 -0.2434 -0.07246 -0.24652 -0.06598 C -0.25347 -0.05209 -0.24947 -0.05672 -0.25694 -0.05023 C -0.25954 -0.03959 -0.25677 -0.04815 -0.26302 -0.0382 C -0.26406 -0.03635 -0.26475 -0.03403 -0.26597 -0.03218 C -0.26788 -0.0294 -0.27013 -0.02709 -0.27187 -0.02431 C -0.27309 -0.02246 -0.27378 -0.02014 -0.275 -0.01829 C -0.27552 -0.01736 -0.28454 -0.00186 -0.2868 0.0037 C -0.29201 0.01597 -0.28697 0.00787 -0.29427 0.01759 C -0.29548 0.02199 -0.29722 0.02986 -0.29878 0.03356 C -0.3 0.03634 -0.30173 0.03889 -0.30329 0.04143 C -0.30382 0.04352 -0.30434 0.04537 -0.30468 0.04745 C -0.30989 0.07222 -0.30572 0.05555 -0.3092 0.06944 C -0.30868 0.0912 -0.30902 0.11319 -0.30781 0.13495 C -0.30763 0.1375 -0.30572 0.13912 -0.30468 0.14097 C -0.30329 0.14375 -0.30208 0.14652 -0.30034 0.14907 C -0.29913 0.15046 -0.29114 0.15902 -0.28836 0.16088 C -0.28593 0.1625 -0.2802 0.16412 -0.27795 0.16481 C -0.27638 0.16551 -0.275 0.16643 -0.27343 0.16689 C -0.26475 0.16944 -0.25711 0.16967 -0.24809 0.17083 C -0.24357 0.17152 -0.23906 0.17222 -0.23454 0.17291 C -0.22326 0.17222 -0.2118 0.17199 -0.20034 0.17083 C -0.19826 0.1706 -0.19618 0.17014 -0.19427 0.16898 C -0.18385 0.1618 -0.18784 0.16273 -0.1809 0.15486 C -0.17899 0.15277 -0.17673 0.15115 -0.175 0.14907 C -0.1677 0.14051 -0.16857 0.1412 -0.16441 0.1331 C -0.16354 0.12916 -0.16197 0.12523 -0.16145 0.12106 C -0.15972 0.10509 -0.16111 0.11157 -0.1585 0.10115 C -0.15902 0.06805 -0.15868 0.03472 -0.16007 0.00162 C -0.16024 -0.00255 -0.16215 -0.00625 -0.16302 -0.01019 C -0.16354 -0.01297 -0.16406 -0.01551 -0.16441 -0.01829 C -0.16562 -0.02477 -0.16562 -0.03195 -0.16753 -0.0382 C -0.16961 -0.04537 -0.17066 -0.04954 -0.17343 -0.05602 C -0.1743 -0.05811 -0.17569 -0.05996 -0.17638 -0.06204 C -0.17708 -0.06389 -0.17708 -0.06621 -0.17795 -0.06806 C -0.17916 -0.07084 -0.18107 -0.07315 -0.18246 -0.07593 C -0.1835 -0.07848 -0.1842 -0.08148 -0.18541 -0.08403 C -0.18715 -0.08797 -0.18941 -0.0919 -0.19132 -0.09584 C -0.19288 -0.09908 -0.19392 -0.10278 -0.19583 -0.10579 C -0.20173 -0.11528 -0.20434 -0.11829 -0.21076 -0.12385 C -0.21319 -0.12593 -0.21562 -0.12824 -0.21822 -0.12963 C -0.221 -0.13148 -0.22413 -0.13241 -0.22708 -0.1338 C -0.23402 -0.14283 -0.22899 -0.1382 -0.23906 -0.14167 C -0.24062 -0.14213 -0.24201 -0.14329 -0.24357 -0.14375 C -0.246 -0.14445 -0.24861 -0.14514 -0.25104 -0.14561 C -0.26197 -0.14815 -0.26579 -0.14815 -0.27795 -0.14977 C -0.27934 -0.15023 -0.28072 -0.15162 -0.28246 -0.15162 C -0.29097 -0.15162 -0.29461 -0.15 -0.30173 -0.14769 C -0.30451 -0.14398 -0.30763 -0.14074 -0.3092 -0.13565 C -0.31197 -0.12755 -0.3125 -0.12223 -0.31371 -0.11389 C -0.31423 -0.10047 -0.31527 -0.08727 -0.31527 -0.07408 C -0.31527 -0.06273 -0.3184 0.00231 -0.31215 0.03541 C -0.3118 0.0375 -0.31111 0.03935 -0.31076 0.04143 C -0.3092 0.0493 -0.30781 0.0574 -0.30625 0.06527 C -0.30572 0.06782 -0.30434 0.07639 -0.30329 0.07939 C -0.30243 0.08148 -0.30121 0.08333 -0.30034 0.08518 C -0.29895 0.09051 -0.29757 0.09652 -0.29583 0.10115 C -0.29496 0.10324 -0.29375 0.10509 -0.29288 0.10717 C -0.29166 0.10972 -0.29114 0.11273 -0.28975 0.11504 C -0.28854 0.11736 -0.2868 0.11921 -0.28541 0.12106 C -0.28333 0.12777 -0.28159 0.13518 -0.27795 0.14097 C -0.27378 0.14745 -0.2677 0.15162 -0.26441 0.15879 C -0.26267 0.16273 -0.2559 0.17824 -0.25399 0.18078 C -0.24375 0.19467 -0.25625 0.17731 -0.24357 0.19676 C -0.24218 0.19884 -0.24045 0.20046 -0.23906 0.20277 C -0.23802 0.20463 -0.23732 0.20694 -0.23611 0.20856 C -0.23333 0.21227 -0.2302 0.21551 -0.22708 0.21875 C -0.21857 0.22754 -0.22691 0.21713 -0.21666 0.2287 C -0.2151 0.23032 -0.21406 0.2331 -0.21215 0.23449 C -0.20763 0.23842 -0.19861 0.24375 -0.19288 0.24652 C -0.18993 0.24791 -0.1868 0.24907 -0.18385 0.25046 C -0.1802 0.25231 -0.171 0.25787 -0.16753 0.25833 C -0.16406 0.25902 -0.16059 0.25995 -0.15694 0.26041 C -0.1427 0.26203 -0.11284 0.26365 -0.10034 0.26435 C -0.07152 0.26921 -0.08437 0.26736 -0.06145 0.27037 L 0.07431 0.26852 C 0.07639 0.26828 0.0783 0.26689 0.08021 0.26643 C 0.08473 0.26551 0.08924 0.26504 0.09375 0.26435 C 0.09844 0.26134 0.10504 0.25717 0.10868 0.25254 L 0.11754 0.24051 C 0.11806 0.23865 0.11823 0.23634 0.1191 0.23449 C 0.12084 0.23032 0.12309 0.22662 0.125 0.22268 C 0.12778 0.21713 0.13004 0.21273 0.13247 0.20671 C 0.13507 0.20023 0.13681 0.19305 0.13993 0.1868 C 0.14202 0.18287 0.14428 0.17893 0.14601 0.17477 C 0.14723 0.17176 0.14775 0.16805 0.14896 0.16481 C 0.15261 0.1537 0.15243 0.15509 0.15643 0.14699 C 0.15695 0.14305 0.1573 0.13889 0.15782 0.13495 C 0.15834 0.1324 0.15921 0.12986 0.15938 0.12708 C 0.16025 0.10926 0.16042 0.0912 0.16094 0.07338 C 0.1599 0.03449 0.16198 0.02546 0.15643 -0.0044 C 0.15296 -0.02269 0.15573 -0.01574 0.15035 -0.02616 C 0.14653 -0.04723 0.15174 -0.02246 0.14601 -0.04028 C 0.14011 -0.05764 0.14671 -0.04723 0.13855 -0.05811 C 0.13803 -0.06019 0.13768 -0.06227 0.13698 -0.06412 C 0.13455 -0.06945 0.12414 -0.08496 0.12205 -0.08588 L 0.11303 -0.09005 C 0.11164 -0.09051 0.11025 -0.0919 0.10868 -0.0919 L 0.06094 -0.09584 L -0.08836 -0.0919 C -0.09045 -0.0919 -0.09236 -0.09051 -0.09427 -0.09005 C -0.09774 -0.08912 -0.10138 -0.08866 -0.10486 -0.08797 C -0.11718 -0.08241 -0.09739 -0.09074 -0.11979 -0.08403 C -0.12274 -0.08311 -0.12569 -0.08102 -0.12864 -0.07986 C -0.13107 -0.07917 -0.13368 -0.07871 -0.13611 -0.07801 C -0.13767 -0.07755 -0.13906 -0.07662 -0.14062 -0.07593 C -0.14218 -0.07547 -0.14913 -0.07338 -0.15104 -0.07199 C -0.15416 -0.06968 -0.15694 -0.06667 -0.16007 -0.06412 C -0.16354 -0.06088 -0.16718 -0.05787 -0.17048 -0.05417 C -0.17204 -0.05232 -0.17326 -0.04977 -0.175 -0.04815 C -0.17725 -0.04584 -0.1802 -0.04468 -0.18246 -0.04213 C -0.18559 -0.03866 -0.18784 -0.03334 -0.19132 -0.0301 C -0.19392 -0.02801 -0.2 -0.02269 -0.20173 -0.02014 C -0.20347 -0.01783 -0.20451 -0.01459 -0.20625 -0.01227 C -0.20798 -0.00996 -0.21041 -0.00857 -0.21215 -0.00625 C -0.21545 -0.00255 -0.21822 0.00162 -0.22118 0.00555 L -0.22569 0.01157 C -0.22708 0.01365 -0.22882 0.01527 -0.2302 0.01759 C -0.23211 0.02083 -0.2342 0.02407 -0.23611 0.02754 C -0.23715 0.02939 -0.23784 0.03171 -0.23906 0.03356 C -0.2434 0.03981 -0.24861 0.04467 -0.2526 0.05139 C -0.25607 0.0574 -0.25989 0.06296 -0.26302 0.06944 C -0.26996 0.08333 -0.26111 0.06597 -0.27048 0.08333 C -0.27152 0.08518 -0.27257 0.08727 -0.27343 0.08935 C -0.27604 0.09537 -0.27604 0.09791 -0.27934 0.10324 C -0.28072 0.10532 -0.28263 0.10694 -0.28385 0.10902 C -0.28819 0.11666 -0.28784 0.12037 -0.29288 0.12708 C -0.29409 0.1287 -0.29583 0.12963 -0.29722 0.13102 C -0.29826 0.13426 -0.29913 0.13773 -0.30034 0.14097 C -0.30104 0.14305 -0.30243 0.1449 -0.30329 0.14699 C -0.30451 0.15023 -0.30503 0.1537 -0.30625 0.15694 C -0.30711 0.15902 -0.3085 0.16064 -0.3092 0.16296 C -0.30989 0.16481 -0.31007 0.16689 -0.31076 0.16898 C -0.31163 0.17152 -0.31302 0.17407 -0.31371 0.17685 C -0.31979 0.19861 -0.30989 0.1706 -0.31822 0.19282 C -0.32204 0.21319 -0.31684 0.18796 -0.32274 0.20856 C -0.32343 0.21134 -0.32343 0.21412 -0.32413 0.21666 C -0.32899 0.23402 -0.32743 0.21458 -0.33316 0.24444 C -0.33368 0.24722 -0.3342 0.24977 -0.33454 0.25254 C -0.33524 0.25717 -0.33524 0.2618 -0.33611 0.26643 C -0.3368 0.2706 -0.33906 0.27847 -0.33906 0.27847 C -0.33854 0.30092 -0.33941 0.32361 -0.33767 0.34606 C -0.33732 0.3493 -0.33489 0.35185 -0.33316 0.35393 C -0.32986 0.35787 -0.32274 0.36342 -0.31822 0.36597 C -0.31666 0.36666 -0.31527 0.36736 -0.31371 0.36805 L -0.23611 0.36597 C -0.23402 0.36574 -0.23194 0.36527 -0.2302 0.36389 C -0.21215 0.35185 -0.23333 0.36203 -0.21961 0.35602 C -0.21145 0.34861 -0.2184 0.35602 -0.21215 0.34606 C -0.21093 0.34398 -0.20902 0.34236 -0.20781 0.34004 C -0.20555 0.33634 -0.20382 0.33217 -0.20173 0.32824 C -0.20086 0.32615 -0.19965 0.3243 -0.19878 0.32222 C -0.19774 0.31944 -0.19687 0.31666 -0.19583 0.31412 C -0.19496 0.31203 -0.19357 0.31041 -0.19288 0.30833 C -0.19218 0.30625 -0.19201 0.30416 -0.19132 0.30231 C -0.1901 0.29884 -0.18836 0.2956 -0.1868 0.29236 C -0.18645 0.28842 -0.18611 0.28426 -0.18541 0.28032 C -0.18507 0.27824 -0.18402 0.27639 -0.18385 0.2743 C -0.18298 0.25648 -0.18281 0.23865 -0.18246 0.2206 C -0.18281 0.17824 -0.18159 0.13564 -0.18385 0.09328 C -0.1842 0.08842 -0.18871 0.08588 -0.18993 0.08125 C -0.19253 0.07037 -0.18958 0.07939 -0.19739 0.06736 C -0.19843 0.06551 -0.19878 0.06273 -0.20034 0.06134 C -0.20329 0.05879 -0.21128 0.05694 -0.21527 0.05532 C -0.21666 0.05486 -0.21822 0.05393 -0.21961 0.05347 C -0.22222 0.05254 -0.22465 0.05231 -0.22708 0.05139 C -0.22864 0.05092 -0.2302 0.05 -0.23159 0.04953 C -0.23368 0.04861 -0.23559 0.04814 -0.23767 0.04745 C -0.23906 0.04676 -0.24062 0.04583 -0.24201 0.04537 C -0.24461 0.04467 -0.24704 0.04421 -0.24947 0.04352 L -0.32413 0.04537 C -0.33038 0.04583 -0.33611 0.04722 -0.34201 0.04953 C -0.34357 0.05 -0.34513 0.05069 -0.34652 0.05139 C -0.34947 0.05416 -0.35434 0.05486 -0.35555 0.05926 L -0.3585 0.07129 L -0.35989 0.07731 C -0.35954 0.08981 -0.35937 0.10254 -0.3585 0.11504 C -0.35833 0.11713 -0.35798 0.11944 -0.35694 0.12106 C -0.35034 0.13264 -0.35 0.13078 -0.34357 0.13703 C -0.33923 0.1412 -0.33316 0.14791 -0.32864 0.15092 C -0.32673 0.15231 -0.32465 0.15347 -0.32274 0.15486 C -0.32013 0.15671 -0.31788 0.15972 -0.31527 0.16088 C -0.30729 0.16435 -0.29809 0.16481 -0.28975 0.16689 C -0.28784 0.16736 -0.28593 0.16828 -0.28385 0.16898 C -0.25295 0.16828 -0.22222 0.16875 -0.19132 0.16689 C -0.18767 0.16666 -0.18437 0.16435 -0.1809 0.16296 C -0.17517 0.16064 -0.17552 0.16018 -0.16892 0.15694 C -0.16753 0.15625 -0.16579 0.15602 -0.16441 0.15486 C -0.15052 0.14398 -0.15399 0.14537 -0.14357 0.13495 C -0.13628 0.12777 -0.12795 0.12176 -0.12274 0.11111 L -0.11666 0.0993 C -0.11579 0.09722 -0.11493 0.09514 -0.11371 0.09328 C -0.11059 0.08819 -0.10486 0.07939 -0.10173 0.07338 C -0.09531 0.06018 -0.09913 0.06527 -0.09132 0.05139 C -0.08993 0.04884 -0.08819 0.04629 -0.0868 0.04352 C -0.0842 0.03703 -0.08246 0.02963 -0.07934 0.02361 C -0.07847 0.02152 -0.07725 0.01967 -0.07638 0.01759 C -0.07569 0.01574 -0.07534 0.01365 -0.075 0.01157 C -0.07378 0.00625 -0.07326 0.00092 -0.07187 -0.0044 C -0.071 -0.00834 -0.06979 -0.01227 -0.06892 -0.01621 C -0.0684 -0.01898 -0.06822 -0.02176 -0.06753 -0.02431 C -0.06666 -0.02709 -0.06545 -0.02963 -0.06441 -0.03218 C -0.06371 -0.03889 -0.0625 -0.05116 -0.06145 -0.05811 C -0.06111 -0.06065 -0.06059 -0.06343 -0.06007 -0.06598 C -0.06059 -0.0919 -0.06059 -0.11783 -0.06145 -0.14375 C -0.06163 -0.14769 -0.06197 -0.15186 -0.06302 -0.15556 C -0.06441 -0.16135 -0.06857 -0.16436 -0.07187 -0.1676 C -0.07343 -0.16898 -0.075 -0.17014 -0.07638 -0.17153 C -0.07847 -0.17338 -0.08038 -0.1757 -0.08246 -0.17755 C -0.08385 -0.17894 -0.08524 -0.18079 -0.0868 -0.18148 C -0.09027 -0.18287 -0.09392 -0.18287 -0.09739 -0.18357 C -0.09878 -0.18426 -0.10034 -0.18496 -0.10173 -0.18542 C -0.10868 -0.18773 -0.11388 -0.1882 -0.12118 -0.18936 L -0.22569 -0.18542 C -0.22864 -0.18542 -0.23159 -0.18426 -0.23454 -0.18357 C -0.23611 -0.18311 -0.23767 -0.18218 -0.23906 -0.18148 C -0.24114 -0.18079 -0.24305 -0.1801 -0.24513 -0.1794 C -0.25954 -0.16505 -0.24184 -0.18172 -0.2585 -0.16945 C -0.26163 -0.16736 -0.26441 -0.16436 -0.26753 -0.16158 L -0.27187 -0.15764 C -0.27291 -0.15556 -0.27361 -0.15324 -0.275 -0.15162 C -0.2875 -0.13727 -0.27847 -0.15324 -0.28541 -0.13982 C -0.29079 -0.11783 -0.28211 -0.15093 -0.28975 -0.12778 C -0.29114 -0.12385 -0.29166 -0.11968 -0.29288 -0.11574 C -0.29461 -0.11042 -0.29878 -0.1 -0.29878 -0.1 C -0.2993 -0.09653 -0.29965 -0.09329 -0.30034 -0.09005 C -0.30069 -0.08727 -0.30138 -0.08473 -0.30173 -0.08195 C -0.30434 -0.06436 -0.30191 -0.0757 -0.30468 -0.06412 C -0.3052 -0.05602 -0.30572 -0.04815 -0.30625 -0.04028 C -0.30677 -0.03426 -0.30729 -0.02824 -0.30781 -0.02223 C -0.30833 -0.01505 -0.30868 -0.00764 -0.3092 -0.00023 C -0.30868 0.03287 -0.30868 0.06597 -0.30781 0.0993 C -0.30763 0.10393 -0.30711 0.10856 -0.30625 0.11319 C -0.30555 0.11666 -0.30416 0.11967 -0.30329 0.12314 C -0.29947 0.13657 -0.30503 0.12129 -0.29583 0.14305 C -0.29531 0.1456 -0.29531 0.14861 -0.29427 0.15092 C -0.29322 0.1537 -0.28611 0.16736 -0.28385 0.17083 C -0.28246 0.17291 -0.28072 0.17453 -0.27934 0.17685 C -0.27725 0.18055 -0.27638 0.18611 -0.27343 0.18889 C -0.26666 0.19467 -0.26527 0.1956 -0.2585 0.20671 C -0.25243 0.21666 -0.25312 0.21713 -0.24513 0.22453 C -0.24114 0.22824 -0.23697 0.23102 -0.23316 0.23449 C -0.22951 0.23773 -0.22621 0.24143 -0.22274 0.24444 C -0.21736 0.2493 -0.21163 0.25347 -0.20625 0.25833 C -0.20156 0.26273 -0.19791 0.26898 -0.19288 0.27245 C -0.19079 0.27361 -0.18871 0.275 -0.1868 0.27639 C -0.18524 0.27754 -0.18402 0.27916 -0.18246 0.28032 C -0.17951 0.2824 -0.17638 0.28402 -0.17343 0.28634 C -0.16944 0.28935 -0.16545 0.29282 -0.16145 0.29629 C -0.16007 0.29768 -0.1585 0.29907 -0.15694 0.30023 C -0.14166 0.31203 -0.16093 0.29537 -0.14513 0.31018 C -0.13836 0.31643 -0.13628 0.31666 -0.13159 0.32407 C -0.13055 0.32592 -0.12864 0.33009 -0.12864 0.33009 L -0.06441 0.35995 L -0.06892 0.36597 " pathEditMode="relative" ptsTypes="AAAAAAAAAAAAAAAAAAAAAAAAAAAAAAAAAAAAAAAAAAAAAAAAAAAAAAAAAAAAAAAAAAAAAAAAAAAAAAAAAAAAAAAAAAAAAAAAAAAAAAAAAAAAAAAAAAAAAAAAAAAAAAAAAAAAAAAAAAAAAAAAAAAAAAAAAAAAAAAAAAAAAAAAAAAAAAAAAAAAAAAAAAAAAAAAAAAAAAAAAAAAAAAAAAAAAAAAAAAAAAAAAAAAAAAAAAAAAAAAAAAAAAAAAAAAAAAAAAAAAAAAAAAAAAAAAA">
                                      <p:cBhvr>
                                        <p:cTn id="2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fonts,amsmath}&#10;\usepackage{color}&#10;\usepackage{TeX4PPT}&#10;"/>
  <p:tag name="MAGPC" val="200"/>
  <p:tag name="FONTSIZE" val="10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66"/>
      </a:dk2>
      <a:lt2>
        <a:srgbClr val="FFFF00"/>
      </a:lt2>
      <a:accent1>
        <a:srgbClr val="FF9900"/>
      </a:accent1>
      <a:accent2>
        <a:srgbClr val="00FFFF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CA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20695</TotalTime>
  <Words>4090</Words>
  <Application>Microsoft Office PowerPoint</Application>
  <PresentationFormat>On-screen Show (4:3)</PresentationFormat>
  <Paragraphs>716</Paragraphs>
  <Slides>63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Cambria Math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</vt:lpstr>
      <vt:lpstr>PowerPoint Presentation</vt:lpstr>
    </vt:vector>
  </TitlesOfParts>
  <Company>York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Edmonds</dc:creator>
  <cp:lastModifiedBy>Jeff Edmonds</cp:lastModifiedBy>
  <cp:revision>391</cp:revision>
  <dcterms:created xsi:type="dcterms:W3CDTF">2000-08-14T20:34:24Z</dcterms:created>
  <dcterms:modified xsi:type="dcterms:W3CDTF">2021-07-05T18:50:02Z</dcterms:modified>
</cp:coreProperties>
</file>